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9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0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061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387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439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536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1670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8746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9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1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8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2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7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5192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7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9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8149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8A7A6979-0714-4377-B894-6BE4C2D6E20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2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823E5C-7C36-7E4B-9388-83F93C3B28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Otite</a:t>
            </a:r>
            <a:r>
              <a:rPr lang="en-US" dirty="0"/>
              <a:t>: </a:t>
            </a:r>
            <a:r>
              <a:rPr lang="en-US" dirty="0" err="1"/>
              <a:t>Pièges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éviter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2DE552-9C7D-0D4B-8CCC-698F146CFF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SAADA Maxime</a:t>
            </a:r>
          </a:p>
        </p:txBody>
      </p:sp>
    </p:spTree>
    <p:extLst>
      <p:ext uri="{BB962C8B-B14F-4D97-AF65-F5344CB8AC3E}">
        <p14:creationId xmlns:p14="http://schemas.microsoft.com/office/powerpoint/2010/main" val="2483030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1109B5D-BC35-4376-98A2-F53B03E4E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94D90C11-98A3-40E3-B04C-A3025D645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35771A-B84D-9840-BA74-C6BC42D54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733" y="802553"/>
            <a:ext cx="5410706" cy="646771"/>
          </a:xfrm>
        </p:spPr>
        <p:txBody>
          <a:bodyPr anchor="t">
            <a:normAutofit/>
          </a:bodyPr>
          <a:lstStyle/>
          <a:p>
            <a:r>
              <a:rPr lang="en-US" sz="2800" u="sng" dirty="0">
                <a:solidFill>
                  <a:schemeClr val="tx1"/>
                </a:solidFill>
              </a:rPr>
              <a:t>I. </a:t>
            </a:r>
            <a:r>
              <a:rPr lang="en-US" sz="2800" u="sng" dirty="0" err="1">
                <a:solidFill>
                  <a:schemeClr val="tx1"/>
                </a:solidFill>
              </a:rPr>
              <a:t>Otite</a:t>
            </a:r>
            <a:r>
              <a:rPr lang="en-US" sz="2800" u="sng" dirty="0">
                <a:solidFill>
                  <a:schemeClr val="tx1"/>
                </a:solidFill>
              </a:rPr>
              <a:t> </a:t>
            </a:r>
            <a:r>
              <a:rPr lang="en-US" sz="2800" u="sng" dirty="0" err="1">
                <a:solidFill>
                  <a:schemeClr val="tx1"/>
                </a:solidFill>
              </a:rPr>
              <a:t>aigue</a:t>
            </a:r>
            <a:r>
              <a:rPr lang="en-US" sz="2800" u="sng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B28FB1-97C9-4A9E-A45B-356508C2C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A67BE6-0BFA-4740-B4AD-E17EC1B04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080" y="1650724"/>
            <a:ext cx="10205222" cy="43916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FR" sz="2800" b="1" u="sng" dirty="0"/>
              <a:t>Otite externe aigue :</a:t>
            </a:r>
            <a:endParaRPr lang="fr-FR" sz="2800" dirty="0"/>
          </a:p>
          <a:p>
            <a:endParaRPr lang="fr-FR" dirty="0"/>
          </a:p>
          <a:p>
            <a:r>
              <a:rPr lang="fr-FR" u="sng" dirty="0"/>
              <a:t>Symptômes :</a:t>
            </a:r>
            <a:r>
              <a:rPr lang="fr-FR" dirty="0"/>
              <a:t> Très algique, conduit auditif rétrécit voir obstrué, douleur exacerbée par la traction du pavillon, souvent post-baignade et fréquemment sur un eczéma du conduit auditif externe. </a:t>
            </a:r>
          </a:p>
          <a:p>
            <a:r>
              <a:rPr lang="fr-FR" u="sng" dirty="0"/>
              <a:t>Traitement </a:t>
            </a:r>
            <a:r>
              <a:rPr lang="fr-FR" dirty="0"/>
              <a:t>: Gouttes antibiotiques et corticoïdes localement </a:t>
            </a:r>
          </a:p>
          <a:p>
            <a:pPr lvl="1"/>
            <a:r>
              <a:rPr lang="fr-FR" dirty="0" err="1"/>
              <a:t>Panotile</a:t>
            </a:r>
            <a:r>
              <a:rPr lang="fr-FR" dirty="0"/>
              <a:t>, </a:t>
            </a:r>
            <a:r>
              <a:rPr lang="fr-FR" dirty="0" err="1"/>
              <a:t>Polydexa</a:t>
            </a:r>
            <a:r>
              <a:rPr lang="fr-FR" dirty="0"/>
              <a:t>, </a:t>
            </a:r>
            <a:r>
              <a:rPr lang="fr-FR" dirty="0" err="1"/>
              <a:t>Ciloxadex</a:t>
            </a:r>
            <a:r>
              <a:rPr lang="fr-FR" dirty="0"/>
              <a:t> … </a:t>
            </a:r>
          </a:p>
          <a:p>
            <a:pPr lvl="1"/>
            <a:r>
              <a:rPr lang="fr-FR" dirty="0"/>
              <a:t>Antalgiques +++ </a:t>
            </a:r>
            <a:r>
              <a:rPr lang="fr-FR" i="1" dirty="0"/>
              <a:t>per os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u="sng" dirty="0"/>
              <a:t>Pièges à éviter </a:t>
            </a:r>
            <a:r>
              <a:rPr lang="fr-FR" b="1" dirty="0"/>
              <a:t>: </a:t>
            </a:r>
            <a:r>
              <a:rPr lang="fr-FR" dirty="0"/>
              <a:t>Antibiotiques par voie générale inefficaces.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97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1109B5D-BC35-4376-98A2-F53B03E4E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94D90C11-98A3-40E3-B04C-A3025D645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35771A-B84D-9840-BA74-C6BC42D54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733" y="802553"/>
            <a:ext cx="5410706" cy="646771"/>
          </a:xfrm>
        </p:spPr>
        <p:txBody>
          <a:bodyPr anchor="t">
            <a:normAutofit/>
          </a:bodyPr>
          <a:lstStyle/>
          <a:p>
            <a:r>
              <a:rPr lang="en-US" sz="2800" u="sng" dirty="0">
                <a:solidFill>
                  <a:schemeClr val="tx1"/>
                </a:solidFill>
              </a:rPr>
              <a:t>I. </a:t>
            </a:r>
            <a:r>
              <a:rPr lang="en-US" sz="2800" u="sng" dirty="0" err="1">
                <a:solidFill>
                  <a:schemeClr val="tx1"/>
                </a:solidFill>
              </a:rPr>
              <a:t>Otite</a:t>
            </a:r>
            <a:r>
              <a:rPr lang="en-US" sz="2800" u="sng" dirty="0">
                <a:solidFill>
                  <a:schemeClr val="tx1"/>
                </a:solidFill>
              </a:rPr>
              <a:t> </a:t>
            </a:r>
            <a:r>
              <a:rPr lang="en-US" sz="2800" u="sng" dirty="0" err="1">
                <a:solidFill>
                  <a:schemeClr val="tx1"/>
                </a:solidFill>
              </a:rPr>
              <a:t>aigue</a:t>
            </a:r>
            <a:r>
              <a:rPr lang="en-US" sz="2800" u="sng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B28FB1-97C9-4A9E-A45B-356508C2C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A67BE6-0BFA-4740-B4AD-E17EC1B04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080" y="1650724"/>
            <a:ext cx="10205222" cy="43916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FR" sz="2800" b="1" u="sng" dirty="0"/>
              <a:t>Otite moyenne aigue :</a:t>
            </a:r>
            <a:endParaRPr lang="fr-FR" sz="2800" dirty="0"/>
          </a:p>
          <a:p>
            <a:endParaRPr lang="fr-FR" dirty="0"/>
          </a:p>
          <a:p>
            <a:r>
              <a:rPr lang="fr-FR" u="sng" dirty="0"/>
              <a:t>Symptômes :</a:t>
            </a:r>
            <a:r>
              <a:rPr lang="fr-FR" dirty="0"/>
              <a:t> Algique, conduit auditif normal, tympan congestif, fièvre, souvent post-rhinopharyngite.  </a:t>
            </a:r>
          </a:p>
          <a:p>
            <a:r>
              <a:rPr lang="fr-FR" u="sng" dirty="0"/>
              <a:t>Traitement </a:t>
            </a:r>
            <a:r>
              <a:rPr lang="fr-FR" dirty="0"/>
              <a:t>: Antibiotiques par voie générale et antalgiques. </a:t>
            </a:r>
          </a:p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r>
              <a:rPr lang="fr-FR" b="1" u="sng" dirty="0"/>
              <a:t>Pièges à éviter </a:t>
            </a:r>
            <a:r>
              <a:rPr lang="fr-FR" b="1" dirty="0"/>
              <a:t>:</a:t>
            </a:r>
            <a:r>
              <a:rPr lang="fr-FR" dirty="0"/>
              <a:t> Gouttes antibiotiques localement dans l’oreille inefficaces. </a:t>
            </a:r>
          </a:p>
          <a:p>
            <a:pPr marL="0" indent="0">
              <a:buNone/>
            </a:pPr>
            <a:r>
              <a:rPr lang="fr-FR" dirty="0"/>
              <a:t>(À la rigueur, gouttes antalgiques : </a:t>
            </a:r>
            <a:r>
              <a:rPr lang="fr-FR" dirty="0" err="1"/>
              <a:t>Otipax</a:t>
            </a:r>
            <a:r>
              <a:rPr lang="fr-FR" dirty="0"/>
              <a:t> …)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50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1109B5D-BC35-4376-98A2-F53B03E4E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94D90C11-98A3-40E3-B04C-A3025D645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35771A-B84D-9840-BA74-C6BC42D54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733" y="802553"/>
            <a:ext cx="5410706" cy="646771"/>
          </a:xfrm>
        </p:spPr>
        <p:txBody>
          <a:bodyPr anchor="t">
            <a:normAutofit/>
          </a:bodyPr>
          <a:lstStyle/>
          <a:p>
            <a:r>
              <a:rPr lang="en-US" sz="2800" u="sng" dirty="0">
                <a:solidFill>
                  <a:schemeClr val="tx1"/>
                </a:solidFill>
              </a:rPr>
              <a:t>II. </a:t>
            </a:r>
            <a:r>
              <a:rPr lang="en-US" sz="2800" u="sng" dirty="0" err="1">
                <a:solidFill>
                  <a:schemeClr val="tx1"/>
                </a:solidFill>
              </a:rPr>
              <a:t>Otite</a:t>
            </a:r>
            <a:r>
              <a:rPr lang="en-US" sz="2800" u="sng" dirty="0">
                <a:solidFill>
                  <a:schemeClr val="tx1"/>
                </a:solidFill>
              </a:rPr>
              <a:t> </a:t>
            </a:r>
            <a:r>
              <a:rPr lang="en-US" sz="2800" u="sng" dirty="0" err="1">
                <a:solidFill>
                  <a:schemeClr val="tx1"/>
                </a:solidFill>
              </a:rPr>
              <a:t>chronique</a:t>
            </a:r>
            <a:r>
              <a:rPr lang="en-US" sz="2800" u="sng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B28FB1-97C9-4A9E-A45B-356508C2C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A67BE6-0BFA-4740-B4AD-E17EC1B04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828" y="1528061"/>
            <a:ext cx="10205222" cy="439164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fr-FR" sz="2800" b="1" u="sng" dirty="0"/>
              <a:t>Otite chronique à tympan fermé : Otite séreuse </a:t>
            </a:r>
            <a:endParaRPr lang="fr-FR" sz="2800" b="1" dirty="0"/>
          </a:p>
          <a:p>
            <a:endParaRPr lang="fr-FR" dirty="0"/>
          </a:p>
          <a:p>
            <a:r>
              <a:rPr lang="fr-FR" u="sng" dirty="0"/>
              <a:t>Symptômes :</a:t>
            </a:r>
            <a:r>
              <a:rPr lang="fr-FR" dirty="0"/>
              <a:t> Otite muette peut être asymptomatique ou peut entraîner une baisse auditive avec des otites aigues à répétition. </a:t>
            </a:r>
          </a:p>
          <a:p>
            <a:r>
              <a:rPr lang="fr-FR" u="sng" dirty="0"/>
              <a:t>Traitement </a:t>
            </a:r>
            <a:r>
              <a:rPr lang="fr-FR" dirty="0"/>
              <a:t>: consiste à traiter le terrain qui a favorisé cette otite.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/>
              <a:t>Allergies, 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/>
              <a:t>Désobstruction des voies aériennes supérieures, 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/>
              <a:t>Ablation des végétations,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/>
              <a:t>Pose des aérateurs « yoyos ».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b="1" u="sng" dirty="0"/>
              <a:t>Pièges à éviter :</a:t>
            </a:r>
            <a:r>
              <a:rPr lang="fr-FR" dirty="0"/>
              <a:t> Antibiotiques par voie générale inefficaces. </a:t>
            </a:r>
          </a:p>
          <a:p>
            <a:pPr lvl="1"/>
            <a:r>
              <a:rPr lang="fr-FR" dirty="0"/>
              <a:t>Y penser dans le cas de retard scolaire ou trouble du comportement.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412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1109B5D-BC35-4376-98A2-F53B03E4E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94D90C11-98A3-40E3-B04C-A3025D645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35771A-B84D-9840-BA74-C6BC42D54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733" y="802553"/>
            <a:ext cx="5410706" cy="646771"/>
          </a:xfrm>
        </p:spPr>
        <p:txBody>
          <a:bodyPr anchor="t">
            <a:normAutofit/>
          </a:bodyPr>
          <a:lstStyle/>
          <a:p>
            <a:r>
              <a:rPr lang="en-US" sz="2800" u="sng" dirty="0">
                <a:solidFill>
                  <a:schemeClr val="tx1"/>
                </a:solidFill>
              </a:rPr>
              <a:t>II. </a:t>
            </a:r>
            <a:r>
              <a:rPr lang="en-US" sz="2800" u="sng" dirty="0" err="1">
                <a:solidFill>
                  <a:schemeClr val="tx1"/>
                </a:solidFill>
              </a:rPr>
              <a:t>Otite</a:t>
            </a:r>
            <a:r>
              <a:rPr lang="en-US" sz="2800" u="sng" dirty="0">
                <a:solidFill>
                  <a:schemeClr val="tx1"/>
                </a:solidFill>
              </a:rPr>
              <a:t> </a:t>
            </a:r>
            <a:r>
              <a:rPr lang="en-US" sz="2800" u="sng" dirty="0" err="1">
                <a:solidFill>
                  <a:schemeClr val="tx1"/>
                </a:solidFill>
              </a:rPr>
              <a:t>chronique</a:t>
            </a:r>
            <a:r>
              <a:rPr lang="en-US" sz="2800" u="sng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B28FB1-97C9-4A9E-A45B-356508C2C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A67BE6-0BFA-4740-B4AD-E17EC1B04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080" y="1650724"/>
            <a:ext cx="10205222" cy="439164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fr-FR" sz="2800" b="1" u="sng" dirty="0"/>
              <a:t>Otite chronique à tympan ouvert</a:t>
            </a:r>
            <a:endParaRPr lang="fr-FR" sz="2800" b="1" dirty="0"/>
          </a:p>
          <a:p>
            <a:endParaRPr lang="fr-FR" dirty="0"/>
          </a:p>
          <a:p>
            <a:r>
              <a:rPr lang="fr-FR" u="sng" dirty="0"/>
              <a:t>Symptômes :</a:t>
            </a:r>
            <a:r>
              <a:rPr lang="fr-FR" dirty="0"/>
              <a:t> Otorrhées à répétition, perforation chronique du tympan. </a:t>
            </a:r>
          </a:p>
          <a:p>
            <a:r>
              <a:rPr lang="fr-FR" u="sng" dirty="0"/>
              <a:t>Traitement </a:t>
            </a:r>
            <a:r>
              <a:rPr lang="fr-FR" dirty="0"/>
              <a:t>: 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/>
              <a:t>Interdiction d’eau dans l’oreille : éviction piscine, et protection durant le bain. 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/>
              <a:t>Antibiotiques par voie générale pour les épisodes de surinfection, et localement par antibiotiques non-</a:t>
            </a:r>
            <a:r>
              <a:rPr lang="fr-FR" dirty="0" err="1"/>
              <a:t>ototoxiques</a:t>
            </a:r>
            <a:r>
              <a:rPr lang="fr-FR" dirty="0"/>
              <a:t>. 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/>
              <a:t>Greffe du tympan après l’âge de 10-12 ans. </a:t>
            </a:r>
          </a:p>
          <a:p>
            <a:endParaRPr lang="fr-FR" dirty="0"/>
          </a:p>
          <a:p>
            <a:r>
              <a:rPr lang="fr-FR" b="1" u="sng" dirty="0"/>
              <a:t>Pièges à éviter :</a:t>
            </a:r>
            <a:r>
              <a:rPr lang="fr-FR" dirty="0"/>
              <a:t> 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/>
              <a:t>Gouttes de toute sorte dans les oreilles. 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/>
              <a:t>Otorrhées purulentes fétides à répétition peuvent cacher un </a:t>
            </a:r>
            <a:r>
              <a:rPr lang="fr-FR" dirty="0" err="1"/>
              <a:t>cholesteatome</a:t>
            </a:r>
            <a:r>
              <a:rPr lang="fr-FR" dirty="0"/>
              <a:t>, la forme la plus redoutable des otites chroniques car destructrice des structures de l’oreille moyenne.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34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Salle d’ions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{41784EF3-8903-2F44-AC1A-0910E333D525}tf10001076</Template>
  <TotalTime>17</TotalTime>
  <Words>315</Words>
  <Application>Microsoft Macintosh PowerPoint</Application>
  <PresentationFormat>Grand écran</PresentationFormat>
  <Paragraphs>43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Salle d’ions</vt:lpstr>
      <vt:lpstr>Otite: Pièges à éviter</vt:lpstr>
      <vt:lpstr>I. Otite aigue </vt:lpstr>
      <vt:lpstr>I. Otite aigue </vt:lpstr>
      <vt:lpstr>II. Otite chronique </vt:lpstr>
      <vt:lpstr>II. Otite chronique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Otite: Pièges à éviter</dc:title>
  <dc:creator>MARINE SAADA</dc:creator>
  <cp:lastModifiedBy>MARINE SAADA</cp:lastModifiedBy>
  <cp:revision>21</cp:revision>
  <dcterms:created xsi:type="dcterms:W3CDTF">2022-09-09T22:44:36Z</dcterms:created>
  <dcterms:modified xsi:type="dcterms:W3CDTF">2022-09-10T20:12:14Z</dcterms:modified>
</cp:coreProperties>
</file>