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1"/>
  </p:notesMasterIdLst>
  <p:handoutMasterIdLst>
    <p:handoutMasterId r:id="rId32"/>
  </p:handoutMasterIdLst>
  <p:sldIdLst>
    <p:sldId id="283" r:id="rId6"/>
    <p:sldId id="612" r:id="rId7"/>
    <p:sldId id="615" r:id="rId8"/>
    <p:sldId id="301" r:id="rId9"/>
    <p:sldId id="311" r:id="rId10"/>
    <p:sldId id="614" r:id="rId11"/>
    <p:sldId id="313" r:id="rId12"/>
    <p:sldId id="315" r:id="rId13"/>
    <p:sldId id="284" r:id="rId14"/>
    <p:sldId id="285" r:id="rId15"/>
    <p:sldId id="588" r:id="rId16"/>
    <p:sldId id="597" r:id="rId17"/>
    <p:sldId id="590" r:id="rId18"/>
    <p:sldId id="591" r:id="rId19"/>
    <p:sldId id="319" r:id="rId20"/>
    <p:sldId id="302" r:id="rId21"/>
    <p:sldId id="300" r:id="rId22"/>
    <p:sldId id="305" r:id="rId23"/>
    <p:sldId id="296" r:id="rId24"/>
    <p:sldId id="593" r:id="rId25"/>
    <p:sldId id="594" r:id="rId26"/>
    <p:sldId id="592" r:id="rId27"/>
    <p:sldId id="596" r:id="rId28"/>
    <p:sldId id="613" r:id="rId29"/>
    <p:sldId id="282" r:id="rId30"/>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3840" userDrawn="1">
          <p15:clr>
            <a:srgbClr val="A4A3A4"/>
          </p15:clr>
        </p15:guide>
        <p15:guide id="3" pos="7423" userDrawn="1">
          <p15:clr>
            <a:srgbClr val="A4A3A4"/>
          </p15:clr>
        </p15:guide>
        <p15:guide id="4" pos="257" userDrawn="1">
          <p15:clr>
            <a:srgbClr val="A4A3A4"/>
          </p15:clr>
        </p15:guide>
        <p15:guide id="5" pos="1517" userDrawn="1">
          <p15:clr>
            <a:srgbClr val="A4A3A4"/>
          </p15:clr>
        </p15:guide>
        <p15:guide id="6" pos="4158" userDrawn="1">
          <p15:clr>
            <a:srgbClr val="A4A3A4"/>
          </p15:clr>
        </p15:guide>
        <p15:guide id="8" pos="1890" userDrawn="1">
          <p15:clr>
            <a:srgbClr val="A4A3A4"/>
          </p15:clr>
        </p15:guide>
        <p15:guide id="9" orient="horz" pos="1174" userDrawn="1">
          <p15:clr>
            <a:srgbClr val="A4A3A4"/>
          </p15:clr>
        </p15:guide>
        <p15:guide id="10" pos="3522" userDrawn="1">
          <p15:clr>
            <a:srgbClr val="A4A3A4"/>
          </p15:clr>
        </p15:guide>
        <p15:guide id="11" pos="5745" userDrawn="1">
          <p15:clr>
            <a:srgbClr val="A4A3A4"/>
          </p15:clr>
        </p15:guide>
        <p15:guide id="12" orient="horz" pos="2296">
          <p15:clr>
            <a:srgbClr val="A4A3A4"/>
          </p15:clr>
        </p15:guide>
        <p15:guide id="13" pos="2071">
          <p15:clr>
            <a:srgbClr val="A4A3A4"/>
          </p15:clr>
        </p15:guide>
        <p15:guide id="14" pos="560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ILLY-VIGNAL Pauline" initials="PBV" lastIdx="9" clrIdx="0"/>
  <p:cmAuthor id="1" name="BRAILLY-VIGNAL Pauline" initials="BP" lastIdx="2" clrIdx="1">
    <p:extLst>
      <p:ext uri="{19B8F6BF-5375-455C-9EA6-DF929625EA0E}">
        <p15:presenceInfo xmlns:p15="http://schemas.microsoft.com/office/powerpoint/2012/main" userId="S::cxQDQ8@eurofins-biomnis.com::7f4316e6-720e-4e5c-abdb-067ad8dc5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11"/>
    <a:srgbClr val="003883"/>
    <a:srgbClr val="757575"/>
    <a:srgbClr val="7F8CB7"/>
    <a:srgbClr val="F7B98F"/>
    <a:srgbClr val="FBE3D2"/>
    <a:srgbClr val="CCD1E2"/>
    <a:srgbClr val="CCD1E3"/>
    <a:srgbClr val="E5E7F0"/>
    <a:srgbClr val="F5B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99711-D0EA-4F52-863A-40FEC8D6E7F5}" v="33" dt="2025-05-21T16:24:20.5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3" y="96"/>
      </p:cViewPr>
      <p:guideLst>
        <p:guide orient="horz" pos="2795"/>
        <p:guide pos="3840"/>
        <p:guide pos="7423"/>
        <p:guide pos="257"/>
        <p:guide pos="1517"/>
        <p:guide pos="4158"/>
        <p:guide pos="1890"/>
        <p:guide orient="horz" pos="1174"/>
        <p:guide pos="3522"/>
        <p:guide pos="5745"/>
        <p:guide orient="horz" pos="2296"/>
        <p:guide pos="2071"/>
        <p:guide pos="5609"/>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0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E3773AB-E5CF-4F09-83DC-2442DD166DB4}" type="datetimeFigureOut">
              <a:rPr lang="fr-FR" smtClean="0"/>
              <a:pPr/>
              <a:t>31/05/2025</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D859B3B-AEFD-4DB9-AF4D-4B561E891C20}" type="slidenum">
              <a:rPr lang="fr-FR" smtClean="0"/>
              <a:pPr/>
              <a:t>‹N°›</a:t>
            </a:fld>
            <a:endParaRPr lang="fr-FR"/>
          </a:p>
        </p:txBody>
      </p:sp>
    </p:spTree>
    <p:extLst>
      <p:ext uri="{BB962C8B-B14F-4D97-AF65-F5344CB8AC3E}">
        <p14:creationId xmlns:p14="http://schemas.microsoft.com/office/powerpoint/2010/main" val="402895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59B3B-AEFD-4DB9-AF4D-4B561E891C20}" type="slidenum">
              <a:rPr lang="fr-FR" smtClean="0"/>
              <a:pPr/>
              <a:t>16</a:t>
            </a:fld>
            <a:endParaRPr lang="fr-FR"/>
          </a:p>
        </p:txBody>
      </p:sp>
    </p:spTree>
    <p:extLst>
      <p:ext uri="{BB962C8B-B14F-4D97-AF65-F5344CB8AC3E}">
        <p14:creationId xmlns:p14="http://schemas.microsoft.com/office/powerpoint/2010/main" val="169267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59B3B-AEFD-4DB9-AF4D-4B561E891C20}" type="slidenum">
              <a:rPr lang="fr-FR" smtClean="0"/>
              <a:pPr/>
              <a:t>19</a:t>
            </a:fld>
            <a:endParaRPr lang="fr-FR"/>
          </a:p>
        </p:txBody>
      </p:sp>
    </p:spTree>
    <p:extLst>
      <p:ext uri="{BB962C8B-B14F-4D97-AF65-F5344CB8AC3E}">
        <p14:creationId xmlns:p14="http://schemas.microsoft.com/office/powerpoint/2010/main" val="35801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ique Text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B2693A3-3632-4DC3-938B-C19BC1964DBC}" type="datetime1">
              <a:rPr lang="fr-FR" smtClean="0"/>
              <a:pPr/>
              <a:t>31/05/2025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‹N°›</a:t>
            </a:fld>
            <a:endParaRPr lang="fr-FR"/>
          </a:p>
        </p:txBody>
      </p:sp>
      <p:cxnSp>
        <p:nvCxnSpPr>
          <p:cNvPr id="9" name="Connecteur droit 8">
            <a:extLst>
              <a:ext uri="{FF2B5EF4-FFF2-40B4-BE49-F238E27FC236}">
                <a16:creationId xmlns:a16="http://schemas.microsoft.com/office/drawing/2014/main" id="{4F692729-2EF7-9B45-9A75-D1CEF06FD03D}"/>
              </a:ext>
            </a:extLst>
          </p:cNvPr>
          <p:cNvCxnSpPr>
            <a:cxnSpLocks/>
          </p:cNvCxnSpPr>
          <p:nvPr userDrawn="1"/>
        </p:nvCxnSpPr>
        <p:spPr>
          <a:xfrm>
            <a:off x="426084" y="116632"/>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sp>
        <p:nvSpPr>
          <p:cNvPr id="6" name="Titre 5">
            <a:extLst>
              <a:ext uri="{FF2B5EF4-FFF2-40B4-BE49-F238E27FC236}">
                <a16:creationId xmlns:a16="http://schemas.microsoft.com/office/drawing/2014/main" id="{2E004790-5A63-EA44-B8B5-D435BBB1CE6A}"/>
              </a:ext>
            </a:extLst>
          </p:cNvPr>
          <p:cNvSpPr>
            <a:spLocks noGrp="1"/>
          </p:cNvSpPr>
          <p:nvPr>
            <p:ph type="title"/>
          </p:nvPr>
        </p:nvSpPr>
        <p:spPr/>
        <p:txBody>
          <a:bodyPr/>
          <a:lstStyle/>
          <a:p>
            <a:r>
              <a:rPr lang="fr-FR"/>
              <a:t>Modifiez le style du titre</a:t>
            </a:r>
          </a:p>
        </p:txBody>
      </p:sp>
      <p:sp>
        <p:nvSpPr>
          <p:cNvPr id="11" name="Espace réservé du texte 2">
            <a:extLst>
              <a:ext uri="{FF2B5EF4-FFF2-40B4-BE49-F238E27FC236}">
                <a16:creationId xmlns:a16="http://schemas.microsoft.com/office/drawing/2014/main" id="{E1F6D811-BEC7-E146-9382-EE363F46688D}"/>
              </a:ext>
            </a:extLst>
          </p:cNvPr>
          <p:cNvSpPr>
            <a:spLocks noGrp="1"/>
          </p:cNvSpPr>
          <p:nvPr>
            <p:ph idx="1" hasCustomPrompt="1"/>
          </p:nvPr>
        </p:nvSpPr>
        <p:spPr>
          <a:xfrm>
            <a:off x="407370" y="1412776"/>
            <a:ext cx="11377260" cy="4752528"/>
          </a:xfrm>
          <a:prstGeom prst="rect">
            <a:avLst/>
          </a:prstGeom>
        </p:spPr>
        <p:txBody>
          <a:bodyPr vert="horz" lIns="91440" tIns="45720" rIns="91440" bIns="45720" rtlCol="0">
            <a:normAutofit/>
          </a:bodyPr>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 (texte)</a:t>
            </a:r>
          </a:p>
          <a:p>
            <a:pPr lvl="4"/>
            <a:r>
              <a:rPr lang="fr-FR"/>
              <a:t>Cinquième niveau</a:t>
            </a:r>
          </a:p>
        </p:txBody>
      </p:sp>
    </p:spTree>
    <p:extLst>
      <p:ext uri="{BB962C8B-B14F-4D97-AF65-F5344CB8AC3E}">
        <p14:creationId xmlns:p14="http://schemas.microsoft.com/office/powerpoint/2010/main" val="2257816500"/>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1-2">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F3AE337-D22A-4EDB-96EC-5D8A014E6119}"/>
              </a:ext>
            </a:extLst>
          </p:cNvPr>
          <p:cNvSpPr>
            <a:spLocks noGrp="1"/>
          </p:cNvSpPr>
          <p:nvPr>
            <p:ph type="sldNum" sz="quarter" idx="10"/>
          </p:nvPr>
        </p:nvSpPr>
        <p:spPr/>
        <p:txBody>
          <a:bodyPr/>
          <a:lstStyle/>
          <a:p>
            <a:fld id="{D4370037-BB06-4FD0-963E-D4AF8FAEA908}" type="slidenum">
              <a:rPr lang="fr-FR" smtClean="0"/>
              <a:pPr/>
              <a:t>‹N°›</a:t>
            </a:fld>
            <a:endParaRPr lang="fr-FR"/>
          </a:p>
        </p:txBody>
      </p:sp>
      <p:sp>
        <p:nvSpPr>
          <p:cNvPr id="8" name="Espace réservé du texte 7">
            <a:extLst>
              <a:ext uri="{FF2B5EF4-FFF2-40B4-BE49-F238E27FC236}">
                <a16:creationId xmlns:a16="http://schemas.microsoft.com/office/drawing/2014/main" id="{A22DA236-80C3-8246-BC78-3C2A15AD1D6D}"/>
              </a:ext>
            </a:extLst>
          </p:cNvPr>
          <p:cNvSpPr>
            <a:spLocks noGrp="1"/>
          </p:cNvSpPr>
          <p:nvPr>
            <p:ph type="body" sz="quarter" idx="12"/>
          </p:nvPr>
        </p:nvSpPr>
        <p:spPr>
          <a:xfrm>
            <a:off x="4913313" y="1916114"/>
            <a:ext cx="6583362" cy="4805362"/>
          </a:xfrm>
          <a:prstGeom prst="rect">
            <a:avLst/>
          </a:prstGeom>
        </p:spPr>
        <p:txBody>
          <a:bodyPr/>
          <a:lstStyle>
            <a:lvl1pPr>
              <a:buClr>
                <a:srgbClr val="EE7D11"/>
              </a:buClr>
              <a:defRPr>
                <a:solidFill>
                  <a:srgbClr val="EE7D11"/>
                </a:solidFill>
              </a:defRPr>
            </a:lvl1pPr>
            <a:lvl2pPr>
              <a:buClr>
                <a:srgbClr val="003883"/>
              </a:buClr>
              <a:buFont typeface="Arial" panose="020B0604020202020204" pitchFamily="34" charset="0"/>
              <a:buChar char="•"/>
              <a:defRPr sz="2000">
                <a:solidFill>
                  <a:srgbClr val="003883"/>
                </a:solidFill>
              </a:defRPr>
            </a:lvl2pPr>
            <a:lvl3pPr>
              <a:buFont typeface="Wingdings" pitchFamily="2" charset="2"/>
              <a:buChar char="Ø"/>
              <a:defRPr sz="2000">
                <a:solidFill>
                  <a:srgbClr val="00B0F0"/>
                </a:solidFill>
              </a:defRPr>
            </a:lvl3pPr>
            <a:lvl4pPr>
              <a:buFontTx/>
              <a:buBlip>
                <a:blip r:embed="rId2"/>
              </a:buBlip>
              <a:defRPr sz="1600">
                <a:solidFill>
                  <a:srgbClr val="757575"/>
                </a:solidFill>
              </a:defRPr>
            </a:lvl4pPr>
            <a:lvl5pPr>
              <a:defRPr sz="1600">
                <a:solidFill>
                  <a:srgbClr val="757575"/>
                </a:solidFill>
              </a:defRPr>
            </a:lvl5pPr>
            <a:lvl6pPr marL="2286000" indent="0">
              <a:buNone/>
              <a:defRPr/>
            </a:lvl6pPr>
          </a:lstStyle>
          <a:p>
            <a:pPr lvl="0"/>
            <a:r>
              <a:rPr lang="fr-FR"/>
              <a:t>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p>
          <a:p>
            <a:pPr lvl="5"/>
            <a:endParaRPr lang="fr-FR"/>
          </a:p>
        </p:txBody>
      </p:sp>
      <p:pic>
        <p:nvPicPr>
          <p:cNvPr id="9" name="Graphique 8">
            <a:extLst>
              <a:ext uri="{FF2B5EF4-FFF2-40B4-BE49-F238E27FC236}">
                <a16:creationId xmlns:a16="http://schemas.microsoft.com/office/drawing/2014/main" id="{F9A0E2FA-6000-A446-9F70-DF1116FF99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410773">
            <a:off x="8082406" y="3663332"/>
            <a:ext cx="6166073" cy="4001229"/>
          </a:xfrm>
          <a:prstGeom prst="rect">
            <a:avLst/>
          </a:prstGeom>
        </p:spPr>
      </p:pic>
      <p:sp>
        <p:nvSpPr>
          <p:cNvPr id="18" name="Espace réservé du titre 1">
            <a:extLst>
              <a:ext uri="{FF2B5EF4-FFF2-40B4-BE49-F238E27FC236}">
                <a16:creationId xmlns:a16="http://schemas.microsoft.com/office/drawing/2014/main" id="{C32254AF-D39F-48F6-B2E7-1B3589745116}"/>
              </a:ext>
            </a:extLst>
          </p:cNvPr>
          <p:cNvSpPr>
            <a:spLocks noGrp="1"/>
          </p:cNvSpPr>
          <p:nvPr>
            <p:ph type="title"/>
          </p:nvPr>
        </p:nvSpPr>
        <p:spPr>
          <a:xfrm>
            <a:off x="5231908" y="907552"/>
            <a:ext cx="6264764" cy="853272"/>
          </a:xfrm>
          <a:prstGeom prst="rect">
            <a:avLst/>
          </a:prstGeom>
        </p:spPr>
        <p:txBody>
          <a:bodyPr vert="horz" lIns="91440" tIns="45720" rIns="91440" bIns="45720" rtlCol="0" anchor="ctr">
            <a:normAutofit/>
          </a:bodyPr>
          <a:lstStyle>
            <a:lvl1pPr>
              <a:defRPr sz="4400" b="0">
                <a:solidFill>
                  <a:srgbClr val="003883"/>
                </a:solidFill>
              </a:defRPr>
            </a:lvl1pPr>
          </a:lstStyle>
          <a:p>
            <a:r>
              <a:rPr lang="fr-FR"/>
              <a:t>Modifiez le style du titre</a:t>
            </a:r>
          </a:p>
        </p:txBody>
      </p:sp>
      <p:cxnSp>
        <p:nvCxnSpPr>
          <p:cNvPr id="19" name="Connecteur droit 18">
            <a:extLst>
              <a:ext uri="{FF2B5EF4-FFF2-40B4-BE49-F238E27FC236}">
                <a16:creationId xmlns:a16="http://schemas.microsoft.com/office/drawing/2014/main" id="{05309F89-462E-43CE-B12E-9E0D3E453923}"/>
              </a:ext>
            </a:extLst>
          </p:cNvPr>
          <p:cNvCxnSpPr>
            <a:cxnSpLocks/>
          </p:cNvCxnSpPr>
          <p:nvPr userDrawn="1"/>
        </p:nvCxnSpPr>
        <p:spPr>
          <a:xfrm>
            <a:off x="4890580" y="907553"/>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D4E46D91-6BBC-4437-A926-174DD787F3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983" y="18583"/>
            <a:ext cx="5486400" cy="6858000"/>
          </a:xfrm>
          <a:prstGeom prst="rect">
            <a:avLst/>
          </a:prstGeom>
        </p:spPr>
      </p:pic>
    </p:spTree>
    <p:extLst>
      <p:ext uri="{BB962C8B-B14F-4D97-AF65-F5344CB8AC3E}">
        <p14:creationId xmlns:p14="http://schemas.microsoft.com/office/powerpoint/2010/main" val="573494192"/>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2-1">
    <p:spTree>
      <p:nvGrpSpPr>
        <p:cNvPr id="1" name=""/>
        <p:cNvGrpSpPr/>
        <p:nvPr/>
      </p:nvGrpSpPr>
      <p:grpSpPr>
        <a:xfrm>
          <a:off x="0" y="0"/>
          <a:ext cx="0" cy="0"/>
          <a:chOff x="0" y="0"/>
          <a:chExt cx="0" cy="0"/>
        </a:xfrm>
      </p:grpSpPr>
      <p:pic>
        <p:nvPicPr>
          <p:cNvPr id="5" name="Image 4" descr="Une image contenant invertébré, cœlentéré, polype, anémone de mer&#10;&#10;Description générée automatiquement">
            <a:extLst>
              <a:ext uri="{FF2B5EF4-FFF2-40B4-BE49-F238E27FC236}">
                <a16:creationId xmlns:a16="http://schemas.microsoft.com/office/drawing/2014/main" id="{8C984F5A-FB2E-48F7-B868-A10AFE658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numéro de diapositive 2">
            <a:extLst>
              <a:ext uri="{FF2B5EF4-FFF2-40B4-BE49-F238E27FC236}">
                <a16:creationId xmlns:a16="http://schemas.microsoft.com/office/drawing/2014/main" id="{6A4DA6BC-4B71-49B4-9F1D-BAA5FDA84067}"/>
              </a:ext>
            </a:extLst>
          </p:cNvPr>
          <p:cNvSpPr>
            <a:spLocks noGrp="1"/>
          </p:cNvSpPr>
          <p:nvPr>
            <p:ph type="sldNum" sz="quarter" idx="10"/>
          </p:nvPr>
        </p:nvSpPr>
        <p:spPr/>
        <p:txBody>
          <a:bodyPr/>
          <a:lstStyle/>
          <a:p>
            <a:fld id="{D4370037-BB06-4FD0-963E-D4AF8FAEA908}" type="slidenum">
              <a:rPr lang="fr-FR" smtClean="0"/>
              <a:pPr/>
              <a:t>‹N°›</a:t>
            </a:fld>
            <a:endParaRPr lang="fr-FR"/>
          </a:p>
        </p:txBody>
      </p:sp>
      <p:pic>
        <p:nvPicPr>
          <p:cNvPr id="13" name="Graphique 12">
            <a:extLst>
              <a:ext uri="{FF2B5EF4-FFF2-40B4-BE49-F238E27FC236}">
                <a16:creationId xmlns:a16="http://schemas.microsoft.com/office/drawing/2014/main" id="{EF1E1F48-3033-4141-AC11-EDEC19C464F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75959">
            <a:off x="-1434244" y="3988252"/>
            <a:ext cx="6166073" cy="4001229"/>
          </a:xfrm>
          <a:prstGeom prst="rect">
            <a:avLst/>
          </a:prstGeom>
        </p:spPr>
      </p:pic>
      <p:sp>
        <p:nvSpPr>
          <p:cNvPr id="4" name="Espace réservé du texte 3">
            <a:extLst>
              <a:ext uri="{FF2B5EF4-FFF2-40B4-BE49-F238E27FC236}">
                <a16:creationId xmlns:a16="http://schemas.microsoft.com/office/drawing/2014/main" id="{1E6100E7-46B1-0F46-8717-71F80C05C8B3}"/>
              </a:ext>
            </a:extLst>
          </p:cNvPr>
          <p:cNvSpPr>
            <a:spLocks noGrp="1"/>
          </p:cNvSpPr>
          <p:nvPr>
            <p:ph type="body" sz="quarter" idx="11" hasCustomPrompt="1"/>
          </p:nvPr>
        </p:nvSpPr>
        <p:spPr>
          <a:xfrm>
            <a:off x="9264352" y="332656"/>
            <a:ext cx="2808485" cy="1656283"/>
          </a:xfrm>
          <a:prstGeom prst="rect">
            <a:avLst/>
          </a:prstGeom>
        </p:spPr>
        <p:txBody>
          <a:bodyPr/>
          <a:lstStyle>
            <a:lvl1pPr>
              <a:buNone/>
              <a:defRPr sz="11500" b="1">
                <a:solidFill>
                  <a:schemeClr val="bg1"/>
                </a:solidFill>
              </a:defRPr>
            </a:lvl1pPr>
          </a:lstStyle>
          <a:p>
            <a:pPr lvl="0"/>
            <a:r>
              <a:rPr lang="fr-FR"/>
              <a:t>#02</a:t>
            </a:r>
          </a:p>
        </p:txBody>
      </p:sp>
      <p:sp>
        <p:nvSpPr>
          <p:cNvPr id="7" name="Espace réservé du texte 6">
            <a:extLst>
              <a:ext uri="{FF2B5EF4-FFF2-40B4-BE49-F238E27FC236}">
                <a16:creationId xmlns:a16="http://schemas.microsoft.com/office/drawing/2014/main" id="{BAC638E6-B520-8449-A5A3-CF797360E700}"/>
              </a:ext>
            </a:extLst>
          </p:cNvPr>
          <p:cNvSpPr>
            <a:spLocks noGrp="1"/>
          </p:cNvSpPr>
          <p:nvPr>
            <p:ph type="body" sz="quarter" idx="12" hasCustomPrompt="1"/>
          </p:nvPr>
        </p:nvSpPr>
        <p:spPr>
          <a:xfrm>
            <a:off x="839788" y="3068638"/>
            <a:ext cx="6264275" cy="2376487"/>
          </a:xfrm>
          <a:prstGeom prst="rect">
            <a:avLst/>
          </a:prstGeom>
        </p:spPr>
        <p:txBody>
          <a:bodyPr>
            <a:normAutofit/>
          </a:bodyPr>
          <a:lstStyle>
            <a:lvl1pPr>
              <a:buNone/>
              <a:defRPr sz="5400" b="1">
                <a:solidFill>
                  <a:schemeClr val="bg1"/>
                </a:solidFill>
              </a:defRPr>
            </a:lvl1pPr>
          </a:lstStyle>
          <a:p>
            <a:pPr lvl="0"/>
            <a:r>
              <a:rPr lang="fr-FR"/>
              <a:t>Titre </a:t>
            </a:r>
          </a:p>
          <a:p>
            <a:pPr lvl="0"/>
            <a:r>
              <a:rPr lang="fr-FR"/>
              <a:t>Partie 2</a:t>
            </a:r>
          </a:p>
        </p:txBody>
      </p:sp>
    </p:spTree>
    <p:extLst>
      <p:ext uri="{BB962C8B-B14F-4D97-AF65-F5344CB8AC3E}">
        <p14:creationId xmlns:p14="http://schemas.microsoft.com/office/powerpoint/2010/main" val="161849731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2-2">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CEA7EA3-7411-4FC5-B4D2-DE661615AE1E}"/>
              </a:ext>
            </a:extLst>
          </p:cNvPr>
          <p:cNvSpPr>
            <a:spLocks noGrp="1"/>
          </p:cNvSpPr>
          <p:nvPr>
            <p:ph type="sldNum" sz="quarter" idx="12"/>
          </p:nvPr>
        </p:nvSpPr>
        <p:spPr/>
        <p:txBody>
          <a:bodyPr/>
          <a:lstStyle/>
          <a:p>
            <a:fld id="{D4370037-BB06-4FD0-963E-D4AF8FAEA908}" type="slidenum">
              <a:rPr lang="fr-FR" smtClean="0"/>
              <a:pPr/>
              <a:t>‹N°›</a:t>
            </a:fld>
            <a:endParaRPr lang="fr-FR"/>
          </a:p>
        </p:txBody>
      </p:sp>
      <p:sp>
        <p:nvSpPr>
          <p:cNvPr id="8" name="Espace réservé du numéro de diapositive 5">
            <a:extLst>
              <a:ext uri="{FF2B5EF4-FFF2-40B4-BE49-F238E27FC236}">
                <a16:creationId xmlns:a16="http://schemas.microsoft.com/office/drawing/2014/main" id="{1A85B2DC-BB29-4D28-91E9-BFF66D661910}"/>
              </a:ext>
            </a:extLst>
          </p:cNvPr>
          <p:cNvSpPr txBox="1">
            <a:spLocks/>
          </p:cNvSpPr>
          <p:nvPr userDrawn="1"/>
        </p:nvSpPr>
        <p:spPr>
          <a:xfrm>
            <a:off x="11208568" y="6356350"/>
            <a:ext cx="576062"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11E42F-C915-4F39-9162-A1AFC63CA391}" type="slidenum">
              <a:rPr lang="fr-FR" smtClean="0">
                <a:solidFill>
                  <a:schemeClr val="bg1"/>
                </a:solidFill>
              </a:rPr>
              <a:pPr/>
              <a:t>‹N°›</a:t>
            </a:fld>
            <a:endParaRPr lang="fr-FR">
              <a:solidFill>
                <a:schemeClr val="bg1"/>
              </a:solidFill>
            </a:endParaRPr>
          </a:p>
        </p:txBody>
      </p:sp>
      <p:sp>
        <p:nvSpPr>
          <p:cNvPr id="11" name="Espace réservé du texte 10">
            <a:extLst>
              <a:ext uri="{FF2B5EF4-FFF2-40B4-BE49-F238E27FC236}">
                <a16:creationId xmlns:a16="http://schemas.microsoft.com/office/drawing/2014/main" id="{0E2A2DFE-E045-5049-A6F3-A67D3D4AA19D}"/>
              </a:ext>
            </a:extLst>
          </p:cNvPr>
          <p:cNvSpPr>
            <a:spLocks noGrp="1"/>
          </p:cNvSpPr>
          <p:nvPr>
            <p:ph type="body" sz="quarter" idx="14"/>
          </p:nvPr>
        </p:nvSpPr>
        <p:spPr>
          <a:xfrm>
            <a:off x="411163" y="1844675"/>
            <a:ext cx="6332537" cy="4321175"/>
          </a:xfrm>
          <a:prstGeom prst="rect">
            <a:avLst/>
          </a:prstGeom>
        </p:spPr>
        <p:txBody>
          <a:bodyPr/>
          <a:lstStyle>
            <a:lvl1pPr>
              <a:buClr>
                <a:srgbClr val="EE7D11"/>
              </a:buClr>
              <a:defRPr>
                <a:solidFill>
                  <a:srgbClr val="EE7D11"/>
                </a:solidFill>
              </a:defRPr>
            </a:lvl1pPr>
            <a:lvl2pPr>
              <a:buClr>
                <a:srgbClr val="003883"/>
              </a:buClr>
              <a:buFont typeface="Arial" panose="020B0604020202020204" pitchFamily="34" charset="0"/>
              <a:buChar char="•"/>
              <a:defRPr sz="2000">
                <a:solidFill>
                  <a:srgbClr val="003883"/>
                </a:solidFill>
              </a:defRPr>
            </a:lvl2pPr>
            <a:lvl3pPr>
              <a:buFont typeface="Wingdings" pitchFamily="2" charset="2"/>
              <a:buChar char="Ø"/>
              <a:defRPr sz="2000">
                <a:solidFill>
                  <a:srgbClr val="00B0F0"/>
                </a:solidFill>
              </a:defRPr>
            </a:lvl3pPr>
            <a:lvl4pPr>
              <a:buFontTx/>
              <a:buBlip>
                <a:blip r:embed="rId2"/>
              </a:buBlip>
              <a:defRPr>
                <a:solidFill>
                  <a:srgbClr val="757575"/>
                </a:solidFill>
              </a:defRPr>
            </a:lvl4pPr>
            <a:lvl5pPr>
              <a:defRPr sz="1600">
                <a:solidFill>
                  <a:srgbClr val="757575"/>
                </a:solidFill>
              </a:defRPr>
            </a:lvl5pPr>
          </a:lstStyle>
          <a:p>
            <a:pPr lvl="0"/>
            <a:r>
              <a:rPr lang="fr-FR"/>
              <a:t>Cliquez pour modifier les styles du texte du masque</a:t>
            </a:r>
          </a:p>
          <a:p>
            <a:pPr lvl="1"/>
            <a:r>
              <a:rPr lang="fr-FR"/>
              <a:t> Deuxième niveau</a:t>
            </a:r>
          </a:p>
          <a:p>
            <a:pPr lvl="2"/>
            <a:r>
              <a:rPr lang="fr-FR"/>
              <a:t>Troisième niveau</a:t>
            </a:r>
          </a:p>
          <a:p>
            <a:pPr lvl="3"/>
            <a:r>
              <a:rPr lang="fr-FR"/>
              <a:t>Quatrième niveau</a:t>
            </a:r>
          </a:p>
          <a:p>
            <a:pPr lvl="4"/>
            <a:r>
              <a:rPr lang="fr-FR"/>
              <a:t>Cinquième niveau</a:t>
            </a:r>
          </a:p>
        </p:txBody>
      </p:sp>
      <p:sp>
        <p:nvSpPr>
          <p:cNvPr id="15" name="Espace réservé du titre 1">
            <a:extLst>
              <a:ext uri="{FF2B5EF4-FFF2-40B4-BE49-F238E27FC236}">
                <a16:creationId xmlns:a16="http://schemas.microsoft.com/office/drawing/2014/main" id="{A5C6104E-F797-4407-B4AE-9488DD81B5AA}"/>
              </a:ext>
            </a:extLst>
          </p:cNvPr>
          <p:cNvSpPr>
            <a:spLocks noGrp="1"/>
          </p:cNvSpPr>
          <p:nvPr>
            <p:ph type="title"/>
          </p:nvPr>
        </p:nvSpPr>
        <p:spPr>
          <a:xfrm>
            <a:off x="695401" y="725889"/>
            <a:ext cx="6048300" cy="853272"/>
          </a:xfrm>
          <a:prstGeom prst="rect">
            <a:avLst/>
          </a:prstGeom>
        </p:spPr>
        <p:txBody>
          <a:bodyPr vert="horz" lIns="91440" tIns="45720" rIns="91440" bIns="45720" rtlCol="0" anchor="ctr">
            <a:normAutofit/>
          </a:bodyPr>
          <a:lstStyle>
            <a:lvl1pPr>
              <a:defRPr sz="4400" b="0">
                <a:solidFill>
                  <a:srgbClr val="003883"/>
                </a:solidFill>
              </a:defRPr>
            </a:lvl1pPr>
          </a:lstStyle>
          <a:p>
            <a:r>
              <a:rPr lang="fr-FR"/>
              <a:t>Modifiez le style du titre</a:t>
            </a:r>
          </a:p>
        </p:txBody>
      </p:sp>
      <p:cxnSp>
        <p:nvCxnSpPr>
          <p:cNvPr id="16" name="Connecteur droit 15">
            <a:extLst>
              <a:ext uri="{FF2B5EF4-FFF2-40B4-BE49-F238E27FC236}">
                <a16:creationId xmlns:a16="http://schemas.microsoft.com/office/drawing/2014/main" id="{E1807E2F-E1F5-4E99-9D5C-D74B266E443E}"/>
              </a:ext>
            </a:extLst>
          </p:cNvPr>
          <p:cNvCxnSpPr>
            <a:cxnSpLocks/>
          </p:cNvCxnSpPr>
          <p:nvPr userDrawn="1"/>
        </p:nvCxnSpPr>
        <p:spPr>
          <a:xfrm>
            <a:off x="354076" y="725890"/>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CA56FE91-7613-4C0B-ADE1-E8B23690DA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4394"/>
            <a:ext cx="5486400" cy="6858000"/>
          </a:xfrm>
          <a:prstGeom prst="rect">
            <a:avLst/>
          </a:prstGeom>
        </p:spPr>
      </p:pic>
    </p:spTree>
    <p:extLst>
      <p:ext uri="{BB962C8B-B14F-4D97-AF65-F5344CB8AC3E}">
        <p14:creationId xmlns:p14="http://schemas.microsoft.com/office/powerpoint/2010/main" val="378609435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3-1">
    <p:spTree>
      <p:nvGrpSpPr>
        <p:cNvPr id="1" name=""/>
        <p:cNvGrpSpPr/>
        <p:nvPr/>
      </p:nvGrpSpPr>
      <p:grpSpPr>
        <a:xfrm>
          <a:off x="0" y="0"/>
          <a:ext cx="0" cy="0"/>
          <a:chOff x="0" y="0"/>
          <a:chExt cx="0" cy="0"/>
        </a:xfrm>
      </p:grpSpPr>
      <p:pic>
        <p:nvPicPr>
          <p:cNvPr id="7" name="Image 6" descr="Une image contenant personne, intérieur, posant&#10;&#10;Description générée automatiquement">
            <a:extLst>
              <a:ext uri="{FF2B5EF4-FFF2-40B4-BE49-F238E27FC236}">
                <a16:creationId xmlns:a16="http://schemas.microsoft.com/office/drawing/2014/main" id="{B154A663-AD44-476E-8B3F-4FABCF6F7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numéro de diapositive 2">
            <a:extLst>
              <a:ext uri="{FF2B5EF4-FFF2-40B4-BE49-F238E27FC236}">
                <a16:creationId xmlns:a16="http://schemas.microsoft.com/office/drawing/2014/main" id="{C764D74A-A38B-4146-934F-B1F81CD2C537}"/>
              </a:ext>
            </a:extLst>
          </p:cNvPr>
          <p:cNvSpPr>
            <a:spLocks noGrp="1"/>
          </p:cNvSpPr>
          <p:nvPr>
            <p:ph type="sldNum" sz="quarter" idx="10"/>
          </p:nvPr>
        </p:nvSpPr>
        <p:spPr/>
        <p:txBody>
          <a:bodyPr/>
          <a:lstStyle/>
          <a:p>
            <a:fld id="{D4370037-BB06-4FD0-963E-D4AF8FAEA908}" type="slidenum">
              <a:rPr lang="fr-FR" smtClean="0"/>
              <a:pPr/>
              <a:t>‹N°›</a:t>
            </a:fld>
            <a:endParaRPr lang="fr-FR"/>
          </a:p>
        </p:txBody>
      </p:sp>
      <p:sp>
        <p:nvSpPr>
          <p:cNvPr id="5" name="Espace réservé du numéro de diapositive 2">
            <a:extLst>
              <a:ext uri="{FF2B5EF4-FFF2-40B4-BE49-F238E27FC236}">
                <a16:creationId xmlns:a16="http://schemas.microsoft.com/office/drawing/2014/main" id="{70341785-6B2E-4F62-94E5-F67C2D5EFBDC}"/>
              </a:ext>
            </a:extLst>
          </p:cNvPr>
          <p:cNvSpPr txBox="1">
            <a:spLocks/>
          </p:cNvSpPr>
          <p:nvPr userDrawn="1"/>
        </p:nvSpPr>
        <p:spPr>
          <a:xfrm>
            <a:off x="11208568" y="6356350"/>
            <a:ext cx="576062"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370037-BB06-4FD0-963E-D4AF8FAEA908}" type="slidenum">
              <a:rPr lang="fr-FR" smtClean="0"/>
              <a:pPr/>
              <a:t>‹N°›</a:t>
            </a:fld>
            <a:endParaRPr lang="fr-FR"/>
          </a:p>
        </p:txBody>
      </p:sp>
      <p:sp>
        <p:nvSpPr>
          <p:cNvPr id="6" name="Rectangle 5">
            <a:extLst>
              <a:ext uri="{FF2B5EF4-FFF2-40B4-BE49-F238E27FC236}">
                <a16:creationId xmlns:a16="http://schemas.microsoft.com/office/drawing/2014/main" id="{994BF0EE-1006-4F08-BE4B-AFBC3718F43C}"/>
              </a:ext>
            </a:extLst>
          </p:cNvPr>
          <p:cNvSpPr/>
          <p:nvPr userDrawn="1"/>
        </p:nvSpPr>
        <p:spPr>
          <a:xfrm>
            <a:off x="7504" y="10017"/>
            <a:ext cx="12192000" cy="6858000"/>
          </a:xfrm>
          <a:prstGeom prst="rect">
            <a:avLst/>
          </a:prstGeom>
          <a:solidFill>
            <a:srgbClr val="0038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14" name="Graphique 13">
            <a:extLst>
              <a:ext uri="{FF2B5EF4-FFF2-40B4-BE49-F238E27FC236}">
                <a16:creationId xmlns:a16="http://schemas.microsoft.com/office/drawing/2014/main" id="{CC70C9E7-431C-42D6-86E9-75B3550B02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23381">
            <a:off x="-1534466" y="-1793017"/>
            <a:ext cx="6166073" cy="4001229"/>
          </a:xfrm>
          <a:prstGeom prst="rect">
            <a:avLst/>
          </a:prstGeom>
        </p:spPr>
      </p:pic>
      <p:sp>
        <p:nvSpPr>
          <p:cNvPr id="4" name="Espace réservé du texte 3">
            <a:extLst>
              <a:ext uri="{FF2B5EF4-FFF2-40B4-BE49-F238E27FC236}">
                <a16:creationId xmlns:a16="http://schemas.microsoft.com/office/drawing/2014/main" id="{A205C8C0-0781-7143-9B63-F8D8EAADD1CE}"/>
              </a:ext>
            </a:extLst>
          </p:cNvPr>
          <p:cNvSpPr>
            <a:spLocks noGrp="1"/>
          </p:cNvSpPr>
          <p:nvPr>
            <p:ph type="body" sz="quarter" idx="11" hasCustomPrompt="1"/>
          </p:nvPr>
        </p:nvSpPr>
        <p:spPr>
          <a:xfrm>
            <a:off x="8976839" y="201321"/>
            <a:ext cx="2807791" cy="1728862"/>
          </a:xfrm>
          <a:prstGeom prst="rect">
            <a:avLst/>
          </a:prstGeom>
        </p:spPr>
        <p:txBody>
          <a:bodyPr/>
          <a:lstStyle>
            <a:lvl1pPr>
              <a:buNone/>
              <a:defRPr sz="11500" b="1">
                <a:solidFill>
                  <a:schemeClr val="bg1"/>
                </a:solidFill>
              </a:defRPr>
            </a:lvl1pPr>
          </a:lstStyle>
          <a:p>
            <a:pPr lvl="0"/>
            <a:r>
              <a:rPr lang="fr-FR"/>
              <a:t>#03</a:t>
            </a:r>
          </a:p>
        </p:txBody>
      </p:sp>
      <p:sp>
        <p:nvSpPr>
          <p:cNvPr id="11" name="Espace réservé du texte 10">
            <a:extLst>
              <a:ext uri="{FF2B5EF4-FFF2-40B4-BE49-F238E27FC236}">
                <a16:creationId xmlns:a16="http://schemas.microsoft.com/office/drawing/2014/main" id="{405886CF-937D-744E-B1A6-FD2B4E224B5E}"/>
              </a:ext>
            </a:extLst>
          </p:cNvPr>
          <p:cNvSpPr>
            <a:spLocks noGrp="1"/>
          </p:cNvSpPr>
          <p:nvPr>
            <p:ph type="body" sz="quarter" idx="12" hasCustomPrompt="1"/>
          </p:nvPr>
        </p:nvSpPr>
        <p:spPr>
          <a:xfrm>
            <a:off x="1774778" y="3384670"/>
            <a:ext cx="6840537" cy="2358033"/>
          </a:xfrm>
          <a:prstGeom prst="rect">
            <a:avLst/>
          </a:prstGeom>
        </p:spPr>
        <p:txBody>
          <a:bodyPr/>
          <a:lstStyle>
            <a:lvl1pPr>
              <a:buNone/>
              <a:defRPr sz="5400" b="1">
                <a:solidFill>
                  <a:schemeClr val="bg1"/>
                </a:solidFill>
              </a:defRPr>
            </a:lvl1pPr>
          </a:lstStyle>
          <a:p>
            <a:pPr lvl="0"/>
            <a:r>
              <a:rPr lang="fr-FR"/>
              <a:t>Titre</a:t>
            </a:r>
          </a:p>
          <a:p>
            <a:pPr lvl="0"/>
            <a:r>
              <a:rPr lang="fr-FR"/>
              <a:t>Partie 3</a:t>
            </a:r>
          </a:p>
        </p:txBody>
      </p:sp>
    </p:spTree>
    <p:extLst>
      <p:ext uri="{BB962C8B-B14F-4D97-AF65-F5344CB8AC3E}">
        <p14:creationId xmlns:p14="http://schemas.microsoft.com/office/powerpoint/2010/main" val="1393894770"/>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3-2">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lvl1pPr>
              <a:defRPr>
                <a:solidFill>
                  <a:schemeClr val="tx1">
                    <a:lumMod val="75000"/>
                  </a:schemeClr>
                </a:solidFill>
              </a:defRPr>
            </a:lvl1pPr>
          </a:lstStyle>
          <a:p>
            <a:fld id="{5F11E42F-C915-4F39-9162-A1AFC63CA391}" type="slidenum">
              <a:rPr lang="fr-FR" smtClean="0"/>
              <a:pPr/>
              <a:t>‹N°›</a:t>
            </a:fld>
            <a:endParaRPr lang="fr-FR"/>
          </a:p>
        </p:txBody>
      </p:sp>
      <p:sp>
        <p:nvSpPr>
          <p:cNvPr id="8" name="Espace réservé du texte 7">
            <a:extLst>
              <a:ext uri="{FF2B5EF4-FFF2-40B4-BE49-F238E27FC236}">
                <a16:creationId xmlns:a16="http://schemas.microsoft.com/office/drawing/2014/main" id="{DDC8CE17-E15C-9F45-9FC2-1D65F28647A7}"/>
              </a:ext>
            </a:extLst>
          </p:cNvPr>
          <p:cNvSpPr>
            <a:spLocks noGrp="1"/>
          </p:cNvSpPr>
          <p:nvPr>
            <p:ph type="body" sz="quarter" idx="15"/>
          </p:nvPr>
        </p:nvSpPr>
        <p:spPr>
          <a:xfrm>
            <a:off x="407368" y="1844675"/>
            <a:ext cx="6409357" cy="4176713"/>
          </a:xfrm>
          <a:prstGeom prst="rect">
            <a:avLst/>
          </a:prstGeom>
        </p:spPr>
        <p:txBody>
          <a:bodyPr/>
          <a:lstStyle>
            <a:lvl1pPr>
              <a:buClr>
                <a:srgbClr val="EE7D11"/>
              </a:buClr>
              <a:defRPr>
                <a:solidFill>
                  <a:srgbClr val="EE7D11"/>
                </a:solidFill>
              </a:defRPr>
            </a:lvl1pPr>
            <a:lvl2pPr>
              <a:defRPr sz="2000">
                <a:solidFill>
                  <a:srgbClr val="003883"/>
                </a:solidFill>
              </a:defRPr>
            </a:lvl2pPr>
            <a:lvl3pPr>
              <a:defRPr sz="2000">
                <a:solidFill>
                  <a:srgbClr val="00B0F0"/>
                </a:solidFill>
              </a:defRPr>
            </a:lvl3pPr>
            <a:lvl4pPr>
              <a:defRPr sz="1800">
                <a:solidFill>
                  <a:srgbClr val="F5B677"/>
                </a:solidFill>
              </a:defRPr>
            </a:lvl4pPr>
            <a:lvl5pPr>
              <a:defRPr sz="1600">
                <a:solidFill>
                  <a:schemeClr val="bg1">
                    <a:lumMod val="6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itre 1">
            <a:extLst>
              <a:ext uri="{FF2B5EF4-FFF2-40B4-BE49-F238E27FC236}">
                <a16:creationId xmlns:a16="http://schemas.microsoft.com/office/drawing/2014/main" id="{63F4E2A4-950B-477A-A315-BE3EFE268AA7}"/>
              </a:ext>
            </a:extLst>
          </p:cNvPr>
          <p:cNvSpPr>
            <a:spLocks noGrp="1"/>
          </p:cNvSpPr>
          <p:nvPr>
            <p:ph type="title"/>
          </p:nvPr>
        </p:nvSpPr>
        <p:spPr>
          <a:xfrm>
            <a:off x="695400" y="725889"/>
            <a:ext cx="6121317" cy="853272"/>
          </a:xfrm>
          <a:prstGeom prst="rect">
            <a:avLst/>
          </a:prstGeom>
        </p:spPr>
        <p:txBody>
          <a:bodyPr vert="horz" lIns="91440" tIns="45720" rIns="91440" bIns="45720" rtlCol="0" anchor="ctr">
            <a:normAutofit/>
          </a:bodyPr>
          <a:lstStyle>
            <a:lvl1pPr>
              <a:defRPr sz="4400" b="0">
                <a:solidFill>
                  <a:srgbClr val="003883"/>
                </a:solidFill>
              </a:defRPr>
            </a:lvl1pPr>
          </a:lstStyle>
          <a:p>
            <a:r>
              <a:rPr lang="fr-FR"/>
              <a:t>Modifiez le style du titre</a:t>
            </a:r>
          </a:p>
        </p:txBody>
      </p:sp>
      <p:cxnSp>
        <p:nvCxnSpPr>
          <p:cNvPr id="13" name="Connecteur droit 12">
            <a:extLst>
              <a:ext uri="{FF2B5EF4-FFF2-40B4-BE49-F238E27FC236}">
                <a16:creationId xmlns:a16="http://schemas.microsoft.com/office/drawing/2014/main" id="{3FC501E6-CF92-471D-B65C-28A1F7B32479}"/>
              </a:ext>
            </a:extLst>
          </p:cNvPr>
          <p:cNvCxnSpPr>
            <a:cxnSpLocks/>
          </p:cNvCxnSpPr>
          <p:nvPr userDrawn="1"/>
        </p:nvCxnSpPr>
        <p:spPr>
          <a:xfrm>
            <a:off x="354076" y="725890"/>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pic>
        <p:nvPicPr>
          <p:cNvPr id="14" name="Image 13" descr="Une image contenant personne, intérieur&#10;&#10;Description générée automatiquement">
            <a:extLst>
              <a:ext uri="{FF2B5EF4-FFF2-40B4-BE49-F238E27FC236}">
                <a16:creationId xmlns:a16="http://schemas.microsoft.com/office/drawing/2014/main" id="{C6687224-6AAC-4284-B22D-923B5BE38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5600" y="0"/>
            <a:ext cx="5486400" cy="6858000"/>
          </a:xfrm>
          <a:prstGeom prst="rect">
            <a:avLst/>
          </a:prstGeom>
        </p:spPr>
      </p:pic>
    </p:spTree>
    <p:extLst>
      <p:ext uri="{BB962C8B-B14F-4D97-AF65-F5344CB8AC3E}">
        <p14:creationId xmlns:p14="http://schemas.microsoft.com/office/powerpoint/2010/main" val="38447251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rnière slid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63750BA-2BC8-4CC6-B090-76B12EA22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4FBA8C79-5E4A-4F83-BE48-35AA02650032}"/>
              </a:ext>
            </a:extLst>
          </p:cNvPr>
          <p:cNvSpPr/>
          <p:nvPr userDrawn="1"/>
        </p:nvSpPr>
        <p:spPr>
          <a:xfrm>
            <a:off x="0" y="0"/>
            <a:ext cx="12192000" cy="6858000"/>
          </a:xfrm>
          <a:prstGeom prst="rect">
            <a:avLst/>
          </a:prstGeom>
          <a:solidFill>
            <a:srgbClr val="003883">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2" name="Titre 1"/>
          <p:cNvSpPr>
            <a:spLocks noGrp="1"/>
          </p:cNvSpPr>
          <p:nvPr>
            <p:ph type="ctrTitle" hasCustomPrompt="1"/>
          </p:nvPr>
        </p:nvSpPr>
        <p:spPr>
          <a:xfrm>
            <a:off x="5807968" y="3437384"/>
            <a:ext cx="5472608" cy="2376264"/>
          </a:xfrm>
        </p:spPr>
        <p:txBody>
          <a:bodyPr anchor="ctr">
            <a:noAutofit/>
          </a:bodyPr>
          <a:lstStyle>
            <a:lvl1pPr algn="r">
              <a:defRPr sz="6600" b="1" baseline="0">
                <a:ln>
                  <a:noFill/>
                </a:ln>
                <a:solidFill>
                  <a:schemeClr val="bg1"/>
                </a:solidFill>
              </a:defRPr>
            </a:lvl1pPr>
          </a:lstStyle>
          <a:p>
            <a:r>
              <a:rPr lang="fr-FR"/>
              <a:t>Merci de votre attention</a:t>
            </a:r>
          </a:p>
        </p:txBody>
      </p:sp>
      <p:pic>
        <p:nvPicPr>
          <p:cNvPr id="10" name="Image 9" descr="Une image contenant texte, clipart&#10;&#10;Description générée automatiquement">
            <a:extLst>
              <a:ext uri="{FF2B5EF4-FFF2-40B4-BE49-F238E27FC236}">
                <a16:creationId xmlns:a16="http://schemas.microsoft.com/office/drawing/2014/main" id="{AC607983-3991-49A1-9F4C-83E4DB3E17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497" y="404664"/>
            <a:ext cx="3876173" cy="792088"/>
          </a:xfrm>
          <a:prstGeom prst="rect">
            <a:avLst/>
          </a:prstGeom>
        </p:spPr>
      </p:pic>
      <p:pic>
        <p:nvPicPr>
          <p:cNvPr id="22" name="Graphique 21">
            <a:extLst>
              <a:ext uri="{FF2B5EF4-FFF2-40B4-BE49-F238E27FC236}">
                <a16:creationId xmlns:a16="http://schemas.microsoft.com/office/drawing/2014/main" id="{7A1FF02F-969F-4F4A-AD1A-99829D96C5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4312" y="-1350625"/>
            <a:ext cx="6166073" cy="4001229"/>
          </a:xfrm>
          <a:prstGeom prst="rect">
            <a:avLst/>
          </a:prstGeom>
        </p:spPr>
      </p:pic>
    </p:spTree>
    <p:extLst>
      <p:ext uri="{BB962C8B-B14F-4D97-AF65-F5344CB8AC3E}">
        <p14:creationId xmlns:p14="http://schemas.microsoft.com/office/powerpoint/2010/main" val="3364901340"/>
      </p:ext>
    </p:extLst>
  </p:cSld>
  <p:clrMapOvr>
    <a:masterClrMapping/>
  </p:clrMapOvr>
  <p:transition spd="slow">
    <p:wipe dir="r"/>
  </p:transition>
  <p:extLst>
    <p:ext uri="{DCECCB84-F9BA-43D5-87BE-67443E8EF086}">
      <p15:sldGuideLst xmlns:p15="http://schemas.microsoft.com/office/powerpoint/2012/main">
        <p15:guide id="1" orient="horz" pos="32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0" y="4725144"/>
            <a:ext cx="10515600" cy="136450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44CCA69A-5AF0-4FE8-BF2F-A0A0FC124E91}" type="datetime1">
              <a:rPr lang="fr-FR" smtClean="0"/>
              <a:pPr/>
              <a:t>31/05/2025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11E42F-C915-4F39-9162-A1AFC63CA391}" type="slidenum">
              <a:rPr lang="fr-FR" smtClean="0"/>
              <a:pPr/>
              <a:t>‹N°›</a:t>
            </a:fld>
            <a:endParaRPr lang="fr-FR" dirty="0"/>
          </a:p>
        </p:txBody>
      </p:sp>
    </p:spTree>
    <p:extLst>
      <p:ext uri="{BB962C8B-B14F-4D97-AF65-F5344CB8AC3E}">
        <p14:creationId xmlns:p14="http://schemas.microsoft.com/office/powerpoint/2010/main" val="114676153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1AEA48-B154-4C5E-862D-FDB1C7CA1B73}" type="datetime1">
              <a:rPr lang="fr-FR" smtClean="0"/>
              <a:pPr/>
              <a:t>31/05/2025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11E42F-C915-4F39-9162-A1AFC63CA391}" type="slidenum">
              <a:rPr lang="fr-FR" smtClean="0"/>
              <a:pPr/>
              <a:t>‹N°›</a:t>
            </a:fld>
            <a:endParaRPr lang="fr-FR"/>
          </a:p>
        </p:txBody>
      </p:sp>
    </p:spTree>
    <p:extLst>
      <p:ext uri="{BB962C8B-B14F-4D97-AF65-F5344CB8AC3E}">
        <p14:creationId xmlns:p14="http://schemas.microsoft.com/office/powerpoint/2010/main" val="355170567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assique Text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B2693A3-3632-4DC3-938B-C19BC1964DBC}" type="datetime1">
              <a:rPr lang="fr-FR" smtClean="0"/>
              <a:pPr/>
              <a:t>31/05/2025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‹N°›</a:t>
            </a:fld>
            <a:endParaRPr lang="fr-FR"/>
          </a:p>
        </p:txBody>
      </p:sp>
      <p:cxnSp>
        <p:nvCxnSpPr>
          <p:cNvPr id="9" name="Connecteur droit 8">
            <a:extLst>
              <a:ext uri="{FF2B5EF4-FFF2-40B4-BE49-F238E27FC236}">
                <a16:creationId xmlns:a16="http://schemas.microsoft.com/office/drawing/2014/main" id="{4F692729-2EF7-9B45-9A75-D1CEF06FD03D}"/>
              </a:ext>
            </a:extLst>
          </p:cNvPr>
          <p:cNvCxnSpPr>
            <a:cxnSpLocks/>
          </p:cNvCxnSpPr>
          <p:nvPr userDrawn="1"/>
        </p:nvCxnSpPr>
        <p:spPr>
          <a:xfrm>
            <a:off x="426084" y="116632"/>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sp>
        <p:nvSpPr>
          <p:cNvPr id="6" name="Titre 5">
            <a:extLst>
              <a:ext uri="{FF2B5EF4-FFF2-40B4-BE49-F238E27FC236}">
                <a16:creationId xmlns:a16="http://schemas.microsoft.com/office/drawing/2014/main" id="{2E004790-5A63-EA44-B8B5-D435BBB1CE6A}"/>
              </a:ext>
            </a:extLst>
          </p:cNvPr>
          <p:cNvSpPr>
            <a:spLocks noGrp="1"/>
          </p:cNvSpPr>
          <p:nvPr>
            <p:ph type="title"/>
          </p:nvPr>
        </p:nvSpPr>
        <p:spPr/>
        <p:txBody>
          <a:bodyPr/>
          <a:lstStyle/>
          <a:p>
            <a:r>
              <a:rPr lang="fr-FR" dirty="0"/>
              <a:t>Modifiez le style du titre</a:t>
            </a:r>
          </a:p>
        </p:txBody>
      </p:sp>
      <p:sp>
        <p:nvSpPr>
          <p:cNvPr id="11" name="Espace réservé du texte 2">
            <a:extLst>
              <a:ext uri="{FF2B5EF4-FFF2-40B4-BE49-F238E27FC236}">
                <a16:creationId xmlns:a16="http://schemas.microsoft.com/office/drawing/2014/main" id="{E1F6D811-BEC7-E146-9382-EE363F46688D}"/>
              </a:ext>
            </a:extLst>
          </p:cNvPr>
          <p:cNvSpPr>
            <a:spLocks noGrp="1"/>
          </p:cNvSpPr>
          <p:nvPr>
            <p:ph idx="1" hasCustomPrompt="1"/>
          </p:nvPr>
        </p:nvSpPr>
        <p:spPr>
          <a:xfrm>
            <a:off x="407370" y="1412776"/>
            <a:ext cx="11377260" cy="4752528"/>
          </a:xfrm>
          <a:prstGeom prst="rect">
            <a:avLst/>
          </a:prstGeom>
        </p:spPr>
        <p:txBody>
          <a:bodyPr vert="horz" lIns="91440" tIns="45720" rIns="91440" bIns="45720" rtlCol="0">
            <a:normAutofit/>
          </a:bodyPr>
          <a:lstStyle>
            <a:lvl5pP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 (texte)</a:t>
            </a:r>
          </a:p>
          <a:p>
            <a:pPr lvl="4"/>
            <a:r>
              <a:rPr lang="fr-FR" dirty="0"/>
              <a:t>Cinquième niveau</a:t>
            </a:r>
          </a:p>
        </p:txBody>
      </p:sp>
    </p:spTree>
    <p:extLst>
      <p:ext uri="{BB962C8B-B14F-4D97-AF65-F5344CB8AC3E}">
        <p14:creationId xmlns:p14="http://schemas.microsoft.com/office/powerpoint/2010/main" val="1334456814"/>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07370" y="1"/>
            <a:ext cx="11377260" cy="764703"/>
          </a:xfrm>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1B2693A3-3632-4DC3-938B-C19BC1964DBC}" type="datetime1">
              <a:rPr lang="fr-FR" smtClean="0"/>
              <a:pPr/>
              <a:t>31/05/2025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‹N°›</a:t>
            </a:fld>
            <a:endParaRPr lang="fr-FR"/>
          </a:p>
        </p:txBody>
      </p:sp>
      <p:cxnSp>
        <p:nvCxnSpPr>
          <p:cNvPr id="6" name="Connecteur droit 5"/>
          <p:cNvCxnSpPr/>
          <p:nvPr userDrawn="1"/>
        </p:nvCxnSpPr>
        <p:spPr>
          <a:xfrm>
            <a:off x="4745174" y="908719"/>
            <a:ext cx="2701652" cy="0"/>
          </a:xfrm>
          <a:prstGeom prst="line">
            <a:avLst/>
          </a:prstGeom>
          <a:ln>
            <a:solidFill>
              <a:srgbClr val="0038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07757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B2693A3-3632-4DC3-938B-C19BC1964DBC}" type="datetime1">
              <a:rPr lang="fr-FR" smtClean="0"/>
              <a:pPr/>
              <a:t>31/05/2025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‹N°›</a:t>
            </a:fld>
            <a:endParaRPr lang="fr-FR"/>
          </a:p>
        </p:txBody>
      </p:sp>
      <p:cxnSp>
        <p:nvCxnSpPr>
          <p:cNvPr id="9" name="Connecteur droit 8">
            <a:extLst>
              <a:ext uri="{FF2B5EF4-FFF2-40B4-BE49-F238E27FC236}">
                <a16:creationId xmlns:a16="http://schemas.microsoft.com/office/drawing/2014/main" id="{4F692729-2EF7-9B45-9A75-D1CEF06FD03D}"/>
              </a:ext>
            </a:extLst>
          </p:cNvPr>
          <p:cNvCxnSpPr>
            <a:cxnSpLocks/>
          </p:cNvCxnSpPr>
          <p:nvPr userDrawn="1"/>
        </p:nvCxnSpPr>
        <p:spPr>
          <a:xfrm>
            <a:off x="426084" y="116632"/>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sp>
        <p:nvSpPr>
          <p:cNvPr id="6" name="Titre 5">
            <a:extLst>
              <a:ext uri="{FF2B5EF4-FFF2-40B4-BE49-F238E27FC236}">
                <a16:creationId xmlns:a16="http://schemas.microsoft.com/office/drawing/2014/main" id="{2E004790-5A63-EA44-B8B5-D435BBB1CE6A}"/>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4306705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416" y="0"/>
            <a:ext cx="10515600" cy="764704"/>
          </a:xfrm>
        </p:spPr>
        <p:txBody>
          <a:body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lvl1pPr marL="358775" indent="-358775">
              <a:buFont typeface="+mj-lt"/>
              <a:buAutoNum type="arabicPeriod"/>
              <a:defRPr/>
            </a:lvl1pPr>
            <a:lvl2pPr>
              <a:buFont typeface="Arial" pitchFamily="34" charset="0"/>
              <a:buChar char="•"/>
              <a:defRPr/>
            </a:lvl2pPr>
            <a:lvl3pPr>
              <a:buClr>
                <a:srgbClr val="00B0F0"/>
              </a:buClr>
              <a:buFont typeface="Wingdings 3" pitchFamily="18" charset="2"/>
              <a:buChar char="}"/>
              <a:defRPr/>
            </a:lvl3pPr>
            <a:lvl4pPr>
              <a:buFont typeface="Arial" pitchFamily="34" charset="0"/>
              <a:buChar char="−"/>
              <a:defRPr/>
            </a:lvl4pPr>
            <a:lvl5pPr marL="2171700" indent="-342900">
              <a:buFont typeface="+mj-lt"/>
              <a:buAutoNum type="alphaLcPeriod"/>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lvl1pPr marL="358775" indent="-358775">
              <a:buFont typeface="+mj-lt"/>
              <a:buAutoNum type="arabicPeriod"/>
              <a:defRPr/>
            </a:lvl1pPr>
            <a:lvl3pPr>
              <a:buClr>
                <a:srgbClr val="00B0F0"/>
              </a:buClr>
              <a:buFont typeface="Wingdings 3" pitchFamily="18" charset="2"/>
              <a:buChar char="}"/>
              <a:defRPr/>
            </a:lvl3pPr>
            <a:lvl4pPr>
              <a:buFont typeface="Arial" pitchFamily="34" charset="0"/>
              <a:buChar char="−"/>
              <a:defRPr/>
            </a:lvl4pPr>
            <a:lvl5pPr marL="2171700" indent="-342900">
              <a:buFont typeface="+mj-lt"/>
              <a:buAutoNum type="alphaLcPeriod"/>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781DCE95-E1A5-4A24-9868-80F41C3C349A}" type="datetime1">
              <a:rPr lang="fr-FR" smtClean="0"/>
              <a:pPr/>
              <a:t>31/05/2025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11E42F-C915-4F39-9162-A1AFC63CA391}" type="slidenum">
              <a:rPr lang="fr-FR" smtClean="0"/>
              <a:pPr/>
              <a:t>‹N°›</a:t>
            </a:fld>
            <a:endParaRPr lang="fr-FR"/>
          </a:p>
        </p:txBody>
      </p:sp>
      <p:cxnSp>
        <p:nvCxnSpPr>
          <p:cNvPr id="10" name="Connecteur droit 9"/>
          <p:cNvCxnSpPr/>
          <p:nvPr userDrawn="1"/>
        </p:nvCxnSpPr>
        <p:spPr>
          <a:xfrm>
            <a:off x="4745174" y="908719"/>
            <a:ext cx="2701652" cy="0"/>
          </a:xfrm>
          <a:prstGeom prst="line">
            <a:avLst/>
          </a:prstGeom>
          <a:ln>
            <a:solidFill>
              <a:srgbClr val="0038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1026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2D7E2BD6-4565-402F-91DF-F30B3C3D8187}" type="datetime1">
              <a:rPr lang="fr-FR" smtClean="0"/>
              <a:pPr/>
              <a:t>31/05/2025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11E42F-C915-4F39-9162-A1AFC63CA391}" type="slidenum">
              <a:rPr lang="fr-FR" smtClean="0"/>
              <a:pPr/>
              <a:t>‹N°›</a:t>
            </a:fld>
            <a:endParaRPr lang="fr-FR"/>
          </a:p>
        </p:txBody>
      </p:sp>
      <p:sp>
        <p:nvSpPr>
          <p:cNvPr id="12" name="Espace réservé du texte 11">
            <a:extLst>
              <a:ext uri="{FF2B5EF4-FFF2-40B4-BE49-F238E27FC236}">
                <a16:creationId xmlns:a16="http://schemas.microsoft.com/office/drawing/2014/main" id="{838D0D6C-E26D-264C-B5C6-47B83A18A724}"/>
              </a:ext>
            </a:extLst>
          </p:cNvPr>
          <p:cNvSpPr>
            <a:spLocks noGrp="1"/>
          </p:cNvSpPr>
          <p:nvPr>
            <p:ph type="body" sz="quarter" idx="14"/>
          </p:nvPr>
        </p:nvSpPr>
        <p:spPr>
          <a:xfrm>
            <a:off x="407370" y="1412776"/>
            <a:ext cx="5616622" cy="47525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a:extLst>
              <a:ext uri="{FF2B5EF4-FFF2-40B4-BE49-F238E27FC236}">
                <a16:creationId xmlns:a16="http://schemas.microsoft.com/office/drawing/2014/main" id="{6019814E-AD1D-F64C-8AE6-341730AC46D8}"/>
              </a:ext>
            </a:extLst>
          </p:cNvPr>
          <p:cNvSpPr>
            <a:spLocks noGrp="1"/>
          </p:cNvSpPr>
          <p:nvPr>
            <p:ph type="body" sz="quarter" idx="15"/>
          </p:nvPr>
        </p:nvSpPr>
        <p:spPr>
          <a:xfrm>
            <a:off x="6168008" y="1412776"/>
            <a:ext cx="5616622" cy="47525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1">
            <a:extLst>
              <a:ext uri="{FF2B5EF4-FFF2-40B4-BE49-F238E27FC236}">
                <a16:creationId xmlns:a16="http://schemas.microsoft.com/office/drawing/2014/main" id="{2E28F7FF-B2C2-E24D-AAA8-D119C2672FBC}"/>
              </a:ext>
            </a:extLst>
          </p:cNvPr>
          <p:cNvSpPr>
            <a:spLocks noGrp="1"/>
          </p:cNvSpPr>
          <p:nvPr>
            <p:ph type="title"/>
          </p:nvPr>
        </p:nvSpPr>
        <p:spPr>
          <a:xfrm>
            <a:off x="839416" y="116631"/>
            <a:ext cx="10945214" cy="853272"/>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296578758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1AEA48-B154-4C5E-862D-FDB1C7CA1B73}" type="datetime1">
              <a:rPr lang="fr-FR" smtClean="0"/>
              <a:pPr/>
              <a:t>31/05/2025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11E42F-C915-4F39-9162-A1AFC63CA391}" type="slidenum">
              <a:rPr lang="fr-FR" smtClean="0"/>
              <a:pPr/>
              <a:t>‹N°›</a:t>
            </a:fld>
            <a:endParaRPr lang="fr-FR"/>
          </a:p>
        </p:txBody>
      </p:sp>
      <p:sp>
        <p:nvSpPr>
          <p:cNvPr id="8" name="Espace réservé pour une image  7">
            <a:extLst>
              <a:ext uri="{FF2B5EF4-FFF2-40B4-BE49-F238E27FC236}">
                <a16:creationId xmlns:a16="http://schemas.microsoft.com/office/drawing/2014/main" id="{0D1C5B3A-5079-834F-BCFA-3DC67270DB81}"/>
              </a:ext>
            </a:extLst>
          </p:cNvPr>
          <p:cNvSpPr>
            <a:spLocks noGrp="1"/>
          </p:cNvSpPr>
          <p:nvPr>
            <p:ph type="pic" sz="quarter" idx="14"/>
          </p:nvPr>
        </p:nvSpPr>
        <p:spPr>
          <a:xfrm>
            <a:off x="407368" y="1413916"/>
            <a:ext cx="4968875" cy="4751388"/>
          </a:xfrm>
        </p:spPr>
        <p:txBody>
          <a:bodyPr/>
          <a:lstStyle>
            <a:lvl1pPr>
              <a:buNone/>
              <a:defRPr/>
            </a:lvl1pPr>
          </a:lstStyle>
          <a:p>
            <a:endParaRPr lang="fr-FR"/>
          </a:p>
        </p:txBody>
      </p:sp>
      <p:sp>
        <p:nvSpPr>
          <p:cNvPr id="12" name="Espace réservé du texte 11">
            <a:extLst>
              <a:ext uri="{FF2B5EF4-FFF2-40B4-BE49-F238E27FC236}">
                <a16:creationId xmlns:a16="http://schemas.microsoft.com/office/drawing/2014/main" id="{1E0AC887-5FBC-BF43-8006-84040A4EFB73}"/>
              </a:ext>
            </a:extLst>
          </p:cNvPr>
          <p:cNvSpPr>
            <a:spLocks noGrp="1"/>
          </p:cNvSpPr>
          <p:nvPr>
            <p:ph type="body" sz="quarter" idx="15"/>
          </p:nvPr>
        </p:nvSpPr>
        <p:spPr>
          <a:xfrm>
            <a:off x="5591944" y="1413915"/>
            <a:ext cx="6192686" cy="475138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4"/>
            <a:endParaRPr lang="fr-FR"/>
          </a:p>
        </p:txBody>
      </p:sp>
      <p:sp>
        <p:nvSpPr>
          <p:cNvPr id="9" name="Espace réservé du titre 1">
            <a:extLst>
              <a:ext uri="{FF2B5EF4-FFF2-40B4-BE49-F238E27FC236}">
                <a16:creationId xmlns:a16="http://schemas.microsoft.com/office/drawing/2014/main" id="{A7CE2840-C448-524A-80BC-48C1911662DD}"/>
              </a:ext>
            </a:extLst>
          </p:cNvPr>
          <p:cNvSpPr>
            <a:spLocks noGrp="1"/>
          </p:cNvSpPr>
          <p:nvPr>
            <p:ph type="title"/>
          </p:nvPr>
        </p:nvSpPr>
        <p:spPr>
          <a:xfrm>
            <a:off x="839416" y="116631"/>
            <a:ext cx="10945214" cy="853272"/>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352587081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FE322EF-E360-468C-A373-05AF5FBC136F}" type="datetime1">
              <a:rPr lang="fr-FR" smtClean="0"/>
              <a:pPr/>
              <a:t>31/05/2025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11E42F-C915-4F39-9162-A1AFC63CA391}" type="slidenum">
              <a:rPr lang="fr-FR" smtClean="0"/>
              <a:pPr/>
              <a:t>‹N°›</a:t>
            </a:fld>
            <a:endParaRPr lang="fr-FR"/>
          </a:p>
        </p:txBody>
      </p:sp>
      <p:sp>
        <p:nvSpPr>
          <p:cNvPr id="11" name="Espace réservé du graphique 10">
            <a:extLst>
              <a:ext uri="{FF2B5EF4-FFF2-40B4-BE49-F238E27FC236}">
                <a16:creationId xmlns:a16="http://schemas.microsoft.com/office/drawing/2014/main" id="{542A5EFC-3E6D-6D4A-9148-39C2C18B22CE}"/>
              </a:ext>
            </a:extLst>
          </p:cNvPr>
          <p:cNvSpPr>
            <a:spLocks noGrp="1"/>
          </p:cNvSpPr>
          <p:nvPr>
            <p:ph type="chart" sz="quarter" idx="14"/>
          </p:nvPr>
        </p:nvSpPr>
        <p:spPr>
          <a:xfrm>
            <a:off x="407368" y="1412776"/>
            <a:ext cx="4176712" cy="4448274"/>
          </a:xfrm>
        </p:spPr>
        <p:txBody>
          <a:bodyPr/>
          <a:lstStyle>
            <a:lvl1pPr>
              <a:buNone/>
              <a:defRPr/>
            </a:lvl1pPr>
          </a:lstStyle>
          <a:p>
            <a:endParaRPr lang="fr-FR"/>
          </a:p>
        </p:txBody>
      </p:sp>
      <p:sp>
        <p:nvSpPr>
          <p:cNvPr id="13" name="Espace réservé du texte 12">
            <a:extLst>
              <a:ext uri="{FF2B5EF4-FFF2-40B4-BE49-F238E27FC236}">
                <a16:creationId xmlns:a16="http://schemas.microsoft.com/office/drawing/2014/main" id="{D68E5CE1-E867-C144-A285-8918B7DB73FD}"/>
              </a:ext>
            </a:extLst>
          </p:cNvPr>
          <p:cNvSpPr>
            <a:spLocks noGrp="1"/>
          </p:cNvSpPr>
          <p:nvPr>
            <p:ph type="body" sz="quarter" idx="15"/>
          </p:nvPr>
        </p:nvSpPr>
        <p:spPr>
          <a:xfrm>
            <a:off x="4871864" y="1412776"/>
            <a:ext cx="6912766" cy="44482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1">
            <a:extLst>
              <a:ext uri="{FF2B5EF4-FFF2-40B4-BE49-F238E27FC236}">
                <a16:creationId xmlns:a16="http://schemas.microsoft.com/office/drawing/2014/main" id="{1E98D02F-D1B9-B54B-9DA7-52FABD0F2318}"/>
              </a:ext>
            </a:extLst>
          </p:cNvPr>
          <p:cNvSpPr>
            <a:spLocks noGrp="1"/>
          </p:cNvSpPr>
          <p:nvPr>
            <p:ph type="title"/>
          </p:nvPr>
        </p:nvSpPr>
        <p:spPr>
          <a:xfrm>
            <a:off x="839416" y="116631"/>
            <a:ext cx="10945214" cy="853272"/>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102652425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678984" y="1412776"/>
            <a:ext cx="7105646" cy="4657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p:txBody>
          <a:bodyPr/>
          <a:lstStyle/>
          <a:p>
            <a:fld id="{9BFAE658-ABF9-4D99-9C7B-C7B7B14EB6B5}" type="datetime1">
              <a:rPr lang="fr-FR" smtClean="0"/>
              <a:pPr/>
              <a:t>31/05/2025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11E42F-C915-4F39-9162-A1AFC63CA391}" type="slidenum">
              <a:rPr lang="fr-FR" smtClean="0"/>
              <a:pPr/>
              <a:t>‹N°›</a:t>
            </a:fld>
            <a:endParaRPr lang="fr-FR"/>
          </a:p>
        </p:txBody>
      </p:sp>
      <p:sp>
        <p:nvSpPr>
          <p:cNvPr id="9" name="Espace réservé du texte 8">
            <a:extLst>
              <a:ext uri="{FF2B5EF4-FFF2-40B4-BE49-F238E27FC236}">
                <a16:creationId xmlns:a16="http://schemas.microsoft.com/office/drawing/2014/main" id="{D0C59847-E319-784E-B9A4-4600644BF136}"/>
              </a:ext>
            </a:extLst>
          </p:cNvPr>
          <p:cNvSpPr>
            <a:spLocks noGrp="1"/>
          </p:cNvSpPr>
          <p:nvPr>
            <p:ph type="body" sz="quarter" idx="13"/>
          </p:nvPr>
        </p:nvSpPr>
        <p:spPr>
          <a:xfrm>
            <a:off x="407368" y="1412776"/>
            <a:ext cx="4019550" cy="46576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1">
            <a:extLst>
              <a:ext uri="{FF2B5EF4-FFF2-40B4-BE49-F238E27FC236}">
                <a16:creationId xmlns:a16="http://schemas.microsoft.com/office/drawing/2014/main" id="{653B679D-F65D-BE4C-82B7-0938C35C979D}"/>
              </a:ext>
            </a:extLst>
          </p:cNvPr>
          <p:cNvSpPr>
            <a:spLocks noGrp="1"/>
          </p:cNvSpPr>
          <p:nvPr>
            <p:ph type="title"/>
          </p:nvPr>
        </p:nvSpPr>
        <p:spPr>
          <a:xfrm>
            <a:off x="839416" y="116631"/>
            <a:ext cx="10945214" cy="853272"/>
          </a:xfrm>
          <a:prstGeom prst="rect">
            <a:avLst/>
          </a:prstGeom>
        </p:spPr>
        <p:txBody>
          <a:bodyPr vert="horz" lIns="91440" tIns="45720" rIns="91440" bIns="45720" rtlCol="0" anchor="ctr">
            <a:normAutofit/>
          </a:bodyPr>
          <a:lstStyle>
            <a:lvl1pPr>
              <a:defRPr b="0"/>
            </a:lvl1pPr>
          </a:lstStyle>
          <a:p>
            <a:r>
              <a:rPr lang="fr-FR"/>
              <a:t>Modifiez le style du titre</a:t>
            </a:r>
          </a:p>
        </p:txBody>
      </p:sp>
    </p:spTree>
    <p:extLst>
      <p:ext uri="{BB962C8B-B14F-4D97-AF65-F5344CB8AC3E}">
        <p14:creationId xmlns:p14="http://schemas.microsoft.com/office/powerpoint/2010/main" val="99735504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hasCustomPrompt="1"/>
          </p:nvPr>
        </p:nvSpPr>
        <p:spPr/>
        <p:txBody>
          <a:bodyPr/>
          <a:lstStyle>
            <a:lvl1pPr marL="365125" indent="-365125">
              <a:buClr>
                <a:srgbClr val="EE7D11"/>
              </a:buClr>
              <a:buFont typeface="+mj-lt"/>
              <a:buAutoNum type="arabicPeriod"/>
              <a:defRPr sz="2200">
                <a:solidFill>
                  <a:srgbClr val="EE7D11"/>
                </a:solidFill>
              </a:defRPr>
            </a:lvl1pPr>
            <a:lvl2pPr marL="625475" indent="-266700">
              <a:buClr>
                <a:srgbClr val="003883"/>
              </a:buClr>
              <a:buFont typeface="Arial" pitchFamily="34" charset="0"/>
              <a:buChar char="●"/>
              <a:defRPr sz="1800">
                <a:solidFill>
                  <a:srgbClr val="003883"/>
                </a:solidFill>
              </a:defRPr>
            </a:lvl2pPr>
            <a:lvl3pPr marL="1165225" indent="-266700">
              <a:buClr>
                <a:srgbClr val="00B0F0"/>
              </a:buClr>
              <a:buFont typeface="Wingdings 3" pitchFamily="18" charset="2"/>
              <a:buChar char="}"/>
              <a:defRPr/>
            </a:lvl3pPr>
            <a:lvl4pPr marL="1706563" indent="-334963">
              <a:buFont typeface="Arial" pitchFamily="34" charset="0"/>
              <a:buChar char="−"/>
              <a:defRPr/>
            </a:lvl4pPr>
            <a:lvl5pPr marL="2171700" indent="-342900">
              <a:buFont typeface="+mj-lt"/>
              <a:buAutoNum type="alphaLcPeriod"/>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913DCE25-D1F3-45BC-BAFA-A095A67DED43}" type="datetime1">
              <a:rPr lang="fr-FR" smtClean="0"/>
              <a:pPr/>
              <a:t>31/05/2025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11E42F-C915-4F39-9162-A1AFC63CA391}" type="slidenum">
              <a:rPr lang="fr-FR" smtClean="0"/>
              <a:pPr/>
              <a:t>‹N°›</a:t>
            </a:fld>
            <a:endParaRPr lang="fr-FR" dirty="0"/>
          </a:p>
        </p:txBody>
      </p:sp>
      <p:cxnSp>
        <p:nvCxnSpPr>
          <p:cNvPr id="7" name="Connecteur droit 6"/>
          <p:cNvCxnSpPr/>
          <p:nvPr userDrawn="1"/>
        </p:nvCxnSpPr>
        <p:spPr>
          <a:xfrm>
            <a:off x="4745174" y="908719"/>
            <a:ext cx="2701652" cy="0"/>
          </a:xfrm>
          <a:prstGeom prst="line">
            <a:avLst/>
          </a:prstGeom>
          <a:ln>
            <a:solidFill>
              <a:srgbClr val="0038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4934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 - Début">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5645F0-B8CF-4788-8235-49B381D869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0" y="-1"/>
            <a:ext cx="12197979" cy="6861363"/>
          </a:xfrm>
          <a:prstGeom prst="rect">
            <a:avLst/>
          </a:prstGeom>
        </p:spPr>
      </p:pic>
      <p:sp>
        <p:nvSpPr>
          <p:cNvPr id="20" name="Rectangle 19">
            <a:extLst>
              <a:ext uri="{FF2B5EF4-FFF2-40B4-BE49-F238E27FC236}">
                <a16:creationId xmlns:a16="http://schemas.microsoft.com/office/drawing/2014/main" id="{4FBA8C79-5E4A-4F83-BE48-35AA02650032}"/>
              </a:ext>
            </a:extLst>
          </p:cNvPr>
          <p:cNvSpPr/>
          <p:nvPr userDrawn="1"/>
        </p:nvSpPr>
        <p:spPr>
          <a:xfrm>
            <a:off x="-5981" y="0"/>
            <a:ext cx="12197979" cy="6858000"/>
          </a:xfrm>
          <a:prstGeom prst="rect">
            <a:avLst/>
          </a:prstGeom>
          <a:solidFill>
            <a:srgbClr val="003883">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3" name="Sous-titre 2"/>
          <p:cNvSpPr>
            <a:spLocks noGrp="1"/>
          </p:cNvSpPr>
          <p:nvPr>
            <p:ph type="subTitle" idx="1" hasCustomPrompt="1"/>
          </p:nvPr>
        </p:nvSpPr>
        <p:spPr>
          <a:xfrm>
            <a:off x="992188" y="5301208"/>
            <a:ext cx="10801198" cy="432048"/>
          </a:xfrm>
          <a:prstGeom prst="rect">
            <a:avLst/>
          </a:prstGeom>
        </p:spPr>
        <p:txBody>
          <a:bodyPr>
            <a:normAutofit/>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2" name="Titre 1"/>
          <p:cNvSpPr>
            <a:spLocks noGrp="1"/>
          </p:cNvSpPr>
          <p:nvPr>
            <p:ph type="ctrTitle" hasCustomPrompt="1"/>
          </p:nvPr>
        </p:nvSpPr>
        <p:spPr>
          <a:xfrm>
            <a:off x="983432" y="3501008"/>
            <a:ext cx="10801198" cy="1656184"/>
          </a:xfrm>
        </p:spPr>
        <p:txBody>
          <a:bodyPr anchor="ctr">
            <a:noAutofit/>
          </a:bodyPr>
          <a:lstStyle>
            <a:lvl1pPr algn="ctr">
              <a:defRPr sz="5400" b="1" baseline="0">
                <a:ln>
                  <a:noFill/>
                </a:ln>
                <a:solidFill>
                  <a:schemeClr val="bg1"/>
                </a:solidFill>
              </a:defRPr>
            </a:lvl1pPr>
          </a:lstStyle>
          <a:p>
            <a:r>
              <a:rPr lang="fr-FR"/>
              <a:t>Présentation Eurofins Biomnis</a:t>
            </a:r>
          </a:p>
        </p:txBody>
      </p:sp>
      <p:pic>
        <p:nvPicPr>
          <p:cNvPr id="10" name="Image 9" descr="Une image contenant texte, clipart&#10;&#10;Description générée automatiquement">
            <a:extLst>
              <a:ext uri="{FF2B5EF4-FFF2-40B4-BE49-F238E27FC236}">
                <a16:creationId xmlns:a16="http://schemas.microsoft.com/office/drawing/2014/main" id="{AC607983-3991-49A1-9F4C-83E4DB3E17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497" y="404664"/>
            <a:ext cx="3876173" cy="792088"/>
          </a:xfrm>
          <a:prstGeom prst="rect">
            <a:avLst/>
          </a:prstGeom>
        </p:spPr>
      </p:pic>
      <p:pic>
        <p:nvPicPr>
          <p:cNvPr id="22" name="Graphique 21">
            <a:extLst>
              <a:ext uri="{FF2B5EF4-FFF2-40B4-BE49-F238E27FC236}">
                <a16:creationId xmlns:a16="http://schemas.microsoft.com/office/drawing/2014/main" id="{7A1FF02F-969F-4F4A-AD1A-99829D96C5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4312" y="-1350625"/>
            <a:ext cx="6166073" cy="4001229"/>
          </a:xfrm>
          <a:prstGeom prst="rect">
            <a:avLst/>
          </a:prstGeom>
        </p:spPr>
      </p:pic>
    </p:spTree>
    <p:extLst>
      <p:ext uri="{BB962C8B-B14F-4D97-AF65-F5344CB8AC3E}">
        <p14:creationId xmlns:p14="http://schemas.microsoft.com/office/powerpoint/2010/main" val="1969738715"/>
      </p:ext>
    </p:extLst>
  </p:cSld>
  <p:clrMapOvr>
    <a:masterClrMapping/>
  </p:clrMapOvr>
  <p:transition spd="slow">
    <p:wipe dir="r"/>
  </p:transition>
  <p:extLst>
    <p:ext uri="{DCECCB84-F9BA-43D5-87BE-67443E8EF086}">
      <p15:sldGuideLst xmlns:p15="http://schemas.microsoft.com/office/powerpoint/2012/main">
        <p15:guide id="1" orient="horz" pos="3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1-1">
    <p:spTree>
      <p:nvGrpSpPr>
        <p:cNvPr id="1" name=""/>
        <p:cNvGrpSpPr/>
        <p:nvPr/>
      </p:nvGrpSpPr>
      <p:grpSpPr>
        <a:xfrm>
          <a:off x="0" y="0"/>
          <a:ext cx="0" cy="0"/>
          <a:chOff x="0" y="0"/>
          <a:chExt cx="0" cy="0"/>
        </a:xfrm>
      </p:grpSpPr>
      <p:pic>
        <p:nvPicPr>
          <p:cNvPr id="3" name="Image 2" descr="Une image contenant brosse à dents&#10;&#10;Description générée automatiquement">
            <a:extLst>
              <a:ext uri="{FF2B5EF4-FFF2-40B4-BE49-F238E27FC236}">
                <a16:creationId xmlns:a16="http://schemas.microsoft.com/office/drawing/2014/main" id="{99366DBA-D09E-4408-B2BE-F126E7821B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0476" cy="6857143"/>
          </a:xfrm>
          <a:prstGeom prst="rect">
            <a:avLst/>
          </a:prstGeom>
        </p:spPr>
      </p:pic>
      <p:sp>
        <p:nvSpPr>
          <p:cNvPr id="11" name="Rectangle 10">
            <a:extLst>
              <a:ext uri="{FF2B5EF4-FFF2-40B4-BE49-F238E27FC236}">
                <a16:creationId xmlns:a16="http://schemas.microsoft.com/office/drawing/2014/main" id="{67A454C6-90C1-6D48-9935-6AC46D9CE596}"/>
              </a:ext>
            </a:extLst>
          </p:cNvPr>
          <p:cNvSpPr/>
          <p:nvPr userDrawn="1"/>
        </p:nvSpPr>
        <p:spPr>
          <a:xfrm>
            <a:off x="-3076" y="-17371"/>
            <a:ext cx="12190476" cy="6887276"/>
          </a:xfrm>
          <a:prstGeom prst="rect">
            <a:avLst/>
          </a:prstGeom>
          <a:solidFill>
            <a:srgbClr val="00388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pic>
        <p:nvPicPr>
          <p:cNvPr id="22" name="Graphique 21">
            <a:extLst>
              <a:ext uri="{FF2B5EF4-FFF2-40B4-BE49-F238E27FC236}">
                <a16:creationId xmlns:a16="http://schemas.microsoft.com/office/drawing/2014/main" id="{7A1FF02F-969F-4F4A-AD1A-99829D96C5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408570">
            <a:off x="8110471" y="4135016"/>
            <a:ext cx="6166073" cy="4001229"/>
          </a:xfrm>
          <a:prstGeom prst="rect">
            <a:avLst/>
          </a:prstGeom>
        </p:spPr>
      </p:pic>
      <p:sp>
        <p:nvSpPr>
          <p:cNvPr id="5" name="Espace réservé du texte 4">
            <a:extLst>
              <a:ext uri="{FF2B5EF4-FFF2-40B4-BE49-F238E27FC236}">
                <a16:creationId xmlns:a16="http://schemas.microsoft.com/office/drawing/2014/main" id="{D1ABD4D0-E854-F94A-B7EE-6740A39A99BA}"/>
              </a:ext>
            </a:extLst>
          </p:cNvPr>
          <p:cNvSpPr>
            <a:spLocks noGrp="1"/>
          </p:cNvSpPr>
          <p:nvPr>
            <p:ph type="body" sz="quarter" idx="10" hasCustomPrompt="1"/>
          </p:nvPr>
        </p:nvSpPr>
        <p:spPr>
          <a:xfrm>
            <a:off x="4943872" y="517011"/>
            <a:ext cx="6697017" cy="1399821"/>
          </a:xfrm>
          <a:prstGeom prst="rect">
            <a:avLst/>
          </a:prstGeom>
        </p:spPr>
        <p:txBody>
          <a:bodyPr/>
          <a:lstStyle>
            <a:lvl1pPr algn="r">
              <a:buNone/>
              <a:defRPr sz="11500" b="1">
                <a:solidFill>
                  <a:schemeClr val="bg1"/>
                </a:solidFill>
              </a:defRPr>
            </a:lvl1pPr>
          </a:lstStyle>
          <a:p>
            <a:pPr lvl="0"/>
            <a:r>
              <a:rPr lang="fr-FR"/>
              <a:t>#01</a:t>
            </a:r>
          </a:p>
        </p:txBody>
      </p:sp>
      <p:sp>
        <p:nvSpPr>
          <p:cNvPr id="7" name="Espace réservé du texte 6">
            <a:extLst>
              <a:ext uri="{FF2B5EF4-FFF2-40B4-BE49-F238E27FC236}">
                <a16:creationId xmlns:a16="http://schemas.microsoft.com/office/drawing/2014/main" id="{014ED66A-6B4B-5345-B053-B3E8BA872CDB}"/>
              </a:ext>
            </a:extLst>
          </p:cNvPr>
          <p:cNvSpPr>
            <a:spLocks noGrp="1"/>
          </p:cNvSpPr>
          <p:nvPr>
            <p:ph type="body" sz="quarter" idx="11" hasCustomPrompt="1"/>
          </p:nvPr>
        </p:nvSpPr>
        <p:spPr>
          <a:xfrm>
            <a:off x="6384032" y="2875322"/>
            <a:ext cx="5366527" cy="3024187"/>
          </a:xfrm>
          <a:prstGeom prst="rect">
            <a:avLst/>
          </a:prstGeom>
        </p:spPr>
        <p:txBody>
          <a:bodyPr/>
          <a:lstStyle>
            <a:lvl1pPr>
              <a:buNone/>
              <a:defRPr sz="5400" b="1">
                <a:solidFill>
                  <a:schemeClr val="bg1"/>
                </a:solidFill>
              </a:defRPr>
            </a:lvl1pPr>
          </a:lstStyle>
          <a:p>
            <a:pPr lvl="0"/>
            <a:r>
              <a:rPr lang="fr-FR"/>
              <a:t>Titre</a:t>
            </a:r>
          </a:p>
          <a:p>
            <a:pPr lvl="0"/>
            <a:r>
              <a:rPr lang="fr-FR"/>
              <a:t>Partie 1</a:t>
            </a:r>
          </a:p>
        </p:txBody>
      </p:sp>
    </p:spTree>
    <p:extLst>
      <p:ext uri="{BB962C8B-B14F-4D97-AF65-F5344CB8AC3E}">
        <p14:creationId xmlns:p14="http://schemas.microsoft.com/office/powerpoint/2010/main" val="3289804909"/>
      </p:ext>
    </p:extLst>
  </p:cSld>
  <p:clrMapOvr>
    <a:masterClrMapping/>
  </p:clrMapOvr>
  <p:transition spd="slow">
    <p:wipe dir="r"/>
  </p:transition>
  <p:extLst>
    <p:ext uri="{DCECCB84-F9BA-43D5-87BE-67443E8EF086}">
      <p15:sldGuideLst xmlns:p15="http://schemas.microsoft.com/office/powerpoint/2012/main">
        <p15:guide id="1" orient="horz" pos="32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9416" y="116631"/>
            <a:ext cx="10945214" cy="8532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07370" y="1412776"/>
            <a:ext cx="11377260" cy="475252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 (texte)</a:t>
            </a:r>
          </a:p>
          <a:p>
            <a:pPr lvl="4"/>
            <a:r>
              <a:rPr lang="fr-FR"/>
              <a:t>Cinquième niveau</a:t>
            </a:r>
          </a:p>
          <a:p>
            <a:pPr lvl="5"/>
            <a:endParaRPr lang="fr-FR"/>
          </a:p>
        </p:txBody>
      </p:sp>
      <p:sp>
        <p:nvSpPr>
          <p:cNvPr id="4" name="Espace réservé de la date 3"/>
          <p:cNvSpPr>
            <a:spLocks noGrp="1"/>
          </p:cNvSpPr>
          <p:nvPr>
            <p:ph type="dt" sz="half" idx="2"/>
          </p:nvPr>
        </p:nvSpPr>
        <p:spPr>
          <a:xfrm>
            <a:off x="2351584" y="6356350"/>
            <a:ext cx="936104" cy="365125"/>
          </a:xfrm>
          <a:prstGeom prst="rect">
            <a:avLst/>
          </a:prstGeom>
        </p:spPr>
        <p:txBody>
          <a:bodyPr vert="horz" lIns="91440" tIns="45720" rIns="91440" bIns="45720" rtlCol="0" anchor="ctr"/>
          <a:lstStyle>
            <a:lvl1pPr algn="l">
              <a:defRPr sz="1000">
                <a:solidFill>
                  <a:srgbClr val="757575"/>
                </a:solidFill>
                <a:latin typeface="+mn-lt"/>
              </a:defRPr>
            </a:lvl1pPr>
          </a:lstStyle>
          <a:p>
            <a:fld id="{CA9C4356-902C-4AA2-A029-132EBC47510F}" type="datetime1">
              <a:rPr lang="fr-FR" smtClean="0"/>
              <a:pPr/>
              <a:t>31/05/2025</a:t>
            </a:fld>
            <a:endParaRPr lang="fr-FR"/>
          </a:p>
        </p:txBody>
      </p:sp>
      <p:sp>
        <p:nvSpPr>
          <p:cNvPr id="5" name="Espace réservé du pied de page 4"/>
          <p:cNvSpPr>
            <a:spLocks noGrp="1"/>
          </p:cNvSpPr>
          <p:nvPr>
            <p:ph type="ftr" sz="quarter" idx="3"/>
          </p:nvPr>
        </p:nvSpPr>
        <p:spPr>
          <a:xfrm>
            <a:off x="3359696" y="6356350"/>
            <a:ext cx="7776864" cy="365125"/>
          </a:xfrm>
          <a:prstGeom prst="rect">
            <a:avLst/>
          </a:prstGeom>
        </p:spPr>
        <p:txBody>
          <a:bodyPr vert="horz" lIns="91440" tIns="45720" rIns="91440" bIns="45720" rtlCol="0" anchor="ctr"/>
          <a:lstStyle>
            <a:lvl1pPr algn="ctr">
              <a:defRPr sz="1000">
                <a:solidFill>
                  <a:srgbClr val="757575"/>
                </a:solidFill>
                <a:latin typeface="+mn-lt"/>
              </a:defRPr>
            </a:lvl1pPr>
          </a:lstStyle>
          <a:p>
            <a:endParaRPr lang="fr-FR"/>
          </a:p>
        </p:txBody>
      </p:sp>
      <p:sp>
        <p:nvSpPr>
          <p:cNvPr id="6" name="Espace réservé du numéro de diapositive 5"/>
          <p:cNvSpPr>
            <a:spLocks noGrp="1"/>
          </p:cNvSpPr>
          <p:nvPr>
            <p:ph type="sldNum" sz="quarter" idx="4"/>
          </p:nvPr>
        </p:nvSpPr>
        <p:spPr>
          <a:xfrm>
            <a:off x="11208568" y="6356350"/>
            <a:ext cx="576062" cy="365125"/>
          </a:xfrm>
          <a:prstGeom prst="rect">
            <a:avLst/>
          </a:prstGeom>
        </p:spPr>
        <p:txBody>
          <a:bodyPr vert="horz" lIns="91440" tIns="45720" rIns="91440" bIns="45720" rtlCol="0" anchor="ctr"/>
          <a:lstStyle>
            <a:lvl1pPr algn="r">
              <a:defRPr sz="1000">
                <a:solidFill>
                  <a:srgbClr val="757575"/>
                </a:solidFill>
                <a:latin typeface="+mn-lt"/>
              </a:defRPr>
            </a:lvl1pPr>
          </a:lstStyle>
          <a:p>
            <a:fld id="{D4370037-BB06-4FD0-963E-D4AF8FAEA908}" type="slidenum">
              <a:rPr lang="fr-FR" smtClean="0"/>
              <a:pPr/>
              <a:t>‹N°›</a:t>
            </a:fld>
            <a:endParaRPr lang="fr-FR"/>
          </a:p>
        </p:txBody>
      </p:sp>
      <p:pic>
        <p:nvPicPr>
          <p:cNvPr id="13" name="Image 12" descr="logo_eurofins_biomnis_rvb.png">
            <a:extLst>
              <a:ext uri="{FF2B5EF4-FFF2-40B4-BE49-F238E27FC236}">
                <a16:creationId xmlns:a16="http://schemas.microsoft.com/office/drawing/2014/main" id="{0CA106B6-B4D4-4232-B84C-22A34CD3879E}"/>
              </a:ext>
            </a:extLst>
          </p:cNvPr>
          <p:cNvPicPr>
            <a:picLocks noChangeAspect="1"/>
          </p:cNvPicPr>
          <p:nvPr userDrawn="1"/>
        </p:nvPicPr>
        <p:blipFill>
          <a:blip r:embed="rId9" cstate="print"/>
          <a:stretch>
            <a:fillRect/>
          </a:stretch>
        </p:blipFill>
        <p:spPr>
          <a:xfrm>
            <a:off x="407370" y="6374319"/>
            <a:ext cx="1728192" cy="347156"/>
          </a:xfrm>
          <a:prstGeom prst="rect">
            <a:avLst/>
          </a:prstGeom>
        </p:spPr>
      </p:pic>
      <p:cxnSp>
        <p:nvCxnSpPr>
          <p:cNvPr id="12" name="Connecteur droit 11">
            <a:extLst>
              <a:ext uri="{FF2B5EF4-FFF2-40B4-BE49-F238E27FC236}">
                <a16:creationId xmlns:a16="http://schemas.microsoft.com/office/drawing/2014/main" id="{2177DD49-039B-134F-8D8F-1BCF9D5F7CB8}"/>
              </a:ext>
            </a:extLst>
          </p:cNvPr>
          <p:cNvCxnSpPr>
            <a:cxnSpLocks/>
          </p:cNvCxnSpPr>
          <p:nvPr userDrawn="1"/>
        </p:nvCxnSpPr>
        <p:spPr>
          <a:xfrm>
            <a:off x="426084" y="116632"/>
            <a:ext cx="0" cy="853271"/>
          </a:xfrm>
          <a:prstGeom prst="line">
            <a:avLst/>
          </a:prstGeom>
          <a:ln w="57150">
            <a:solidFill>
              <a:srgbClr val="EE7D1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9DC6B5B2-6100-494A-8DC9-537CE67B83E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410773">
            <a:off x="8082406" y="3663332"/>
            <a:ext cx="6166073" cy="4001229"/>
          </a:xfrm>
          <a:prstGeom prst="rect">
            <a:avLst/>
          </a:prstGeom>
        </p:spPr>
      </p:pic>
    </p:spTree>
    <p:extLst>
      <p:ext uri="{BB962C8B-B14F-4D97-AF65-F5344CB8AC3E}">
        <p14:creationId xmlns:p14="http://schemas.microsoft.com/office/powerpoint/2010/main" val="1883732053"/>
      </p:ext>
    </p:extLst>
  </p:cSld>
  <p:clrMap bg1="lt1" tx1="dk1" bg2="lt2" tx2="dk2" accent1="accent1" accent2="accent2" accent3="accent3" accent4="accent4" accent5="accent5" accent6="accent6" hlink="hlink" folHlink="folHlink"/>
  <p:sldLayoutIdLst>
    <p:sldLayoutId id="2147483654" r:id="rId1"/>
    <p:sldLayoutId id="2147483695" r:id="rId2"/>
    <p:sldLayoutId id="2147483652" r:id="rId3"/>
    <p:sldLayoutId id="2147483655" r:id="rId4"/>
    <p:sldLayoutId id="2147483656" r:id="rId5"/>
    <p:sldLayoutId id="2147483657" r:id="rId6"/>
    <p:sldLayoutId id="2147483703" r:id="rId7"/>
  </p:sldLayoutIdLst>
  <p:transition spd="slow">
    <p:wipe dir="r"/>
  </p:transition>
  <p:hf hdr="0" dt="0"/>
  <p:txStyles>
    <p:titleStyle>
      <a:lvl1pPr algn="l" defTabSz="914400" rtl="0" eaLnBrk="1" latinLnBrk="0" hangingPunct="1">
        <a:lnSpc>
          <a:spcPct val="90000"/>
        </a:lnSpc>
        <a:spcBef>
          <a:spcPct val="0"/>
        </a:spcBef>
        <a:buNone/>
        <a:defRPr sz="4400" kern="1200">
          <a:solidFill>
            <a:srgbClr val="003883"/>
          </a:solidFill>
          <a:latin typeface="+mn-lt"/>
          <a:ea typeface="+mj-ea"/>
          <a:cs typeface="+mj-cs"/>
        </a:defRPr>
      </a:lvl1pPr>
    </p:titleStyle>
    <p:bodyStyle>
      <a:lvl1pPr marL="358775" indent="-358775" algn="l" defTabSz="914400" rtl="0" eaLnBrk="1" latinLnBrk="0" hangingPunct="1">
        <a:lnSpc>
          <a:spcPct val="90000"/>
        </a:lnSpc>
        <a:spcBef>
          <a:spcPts val="1000"/>
        </a:spcBef>
        <a:buClr>
          <a:srgbClr val="EE7D11"/>
        </a:buClr>
        <a:buFont typeface="+mj-lt"/>
        <a:buAutoNum type="arabicPeriod"/>
        <a:defRPr sz="2400" kern="1200">
          <a:solidFill>
            <a:srgbClr val="EE7D11"/>
          </a:solidFill>
          <a:latin typeface="+mn-lt"/>
          <a:ea typeface="+mn-ea"/>
          <a:cs typeface="+mn-cs"/>
        </a:defRPr>
      </a:lvl1pPr>
      <a:lvl2pPr marL="701675" indent="-342900" algn="l" defTabSz="914400" rtl="0" eaLnBrk="1" latinLnBrk="0" hangingPunct="1">
        <a:lnSpc>
          <a:spcPct val="90000"/>
        </a:lnSpc>
        <a:spcBef>
          <a:spcPts val="500"/>
        </a:spcBef>
        <a:buClr>
          <a:srgbClr val="003883"/>
        </a:buClr>
        <a:buFont typeface="Arial" panose="020B0604020202020204" pitchFamily="34" charset="0"/>
        <a:buChar char="•"/>
        <a:defRPr sz="2000" kern="1200">
          <a:solidFill>
            <a:srgbClr val="003883"/>
          </a:solidFill>
          <a:latin typeface="+mn-lt"/>
          <a:ea typeface="+mn-ea"/>
          <a:cs typeface="+mn-cs"/>
        </a:defRPr>
      </a:lvl2pPr>
      <a:lvl3pPr marL="1241425" indent="-342900" algn="l" defTabSz="914400" rtl="0" eaLnBrk="1" latinLnBrk="0" hangingPunct="1">
        <a:lnSpc>
          <a:spcPct val="90000"/>
        </a:lnSpc>
        <a:spcBef>
          <a:spcPts val="500"/>
        </a:spcBef>
        <a:buClr>
          <a:srgbClr val="00B0F0"/>
        </a:buClr>
        <a:buFont typeface="Wingdings" pitchFamily="2" charset="2"/>
        <a:buChar char="Ø"/>
        <a:defRPr sz="2000" kern="1200">
          <a:solidFill>
            <a:srgbClr val="00B0F0"/>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rgbClr val="757575"/>
          </a:solidFill>
          <a:latin typeface="+mn-lt"/>
          <a:ea typeface="+mn-ea"/>
          <a:cs typeface="+mn-cs"/>
        </a:defRPr>
      </a:lvl4pPr>
      <a:lvl5pPr marL="2171700" indent="-342900" algn="l" defTabSz="914400" rtl="0" eaLnBrk="1" latinLnBrk="0" hangingPunct="1">
        <a:lnSpc>
          <a:spcPct val="90000"/>
        </a:lnSpc>
        <a:spcBef>
          <a:spcPts val="500"/>
        </a:spcBef>
        <a:buFont typeface="+mj-lt"/>
        <a:buAutoNum type="alphaLcPeriod"/>
        <a:defRPr sz="1600" kern="1200">
          <a:solidFill>
            <a:srgbClr val="757575"/>
          </a:solidFill>
          <a:latin typeface="+mn-lt"/>
          <a:ea typeface="+mn-ea"/>
          <a:cs typeface="+mn-cs"/>
        </a:defRPr>
      </a:lvl5pPr>
      <a:lvl6pPr marL="2571750" indent="-285750" algn="l" defTabSz="914400" rtl="0" eaLnBrk="1" latinLnBrk="0" hangingPunct="1">
        <a:lnSpc>
          <a:spcPct val="90000"/>
        </a:lnSpc>
        <a:spcBef>
          <a:spcPts val="500"/>
        </a:spcBef>
        <a:buFont typeface="Arial" panose="020B0604020202020204" pitchFamily="34" charset="0"/>
        <a:buChar char="•"/>
        <a:defRPr sz="1400" kern="1200">
          <a:solidFill>
            <a:srgbClr val="003883"/>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rgbClr val="00388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logo_eurofins_biomnis_rvb.png"/>
          <p:cNvPicPr>
            <a:picLocks noChangeAspect="1"/>
          </p:cNvPicPr>
          <p:nvPr userDrawn="1"/>
        </p:nvPicPr>
        <p:blipFill>
          <a:blip r:embed="rId15" cstate="print"/>
          <a:stretch>
            <a:fillRect/>
          </a:stretch>
        </p:blipFill>
        <p:spPr>
          <a:xfrm>
            <a:off x="263352" y="6356350"/>
            <a:ext cx="2016224" cy="405015"/>
          </a:xfrm>
          <a:prstGeom prst="rect">
            <a:avLst/>
          </a:prstGeom>
        </p:spPr>
      </p:pic>
      <p:sp>
        <p:nvSpPr>
          <p:cNvPr id="16" name="Rectangle 15"/>
          <p:cNvSpPr/>
          <p:nvPr userDrawn="1"/>
        </p:nvSpPr>
        <p:spPr>
          <a:xfrm>
            <a:off x="0" y="0"/>
            <a:ext cx="12192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695400" y="566514"/>
            <a:ext cx="11089230" cy="758825"/>
          </a:xfrm>
          <a:prstGeom prst="rect">
            <a:avLst/>
          </a:prstGeom>
        </p:spPr>
        <p:txBody>
          <a:bodyPr vert="horz" lIns="91440" tIns="45720" rIns="91440" bIns="45720" rtlCol="0" anchor="ctr">
            <a:normAutofit/>
          </a:bodyPr>
          <a:lstStyle/>
          <a:p>
            <a:r>
              <a:rPr lang="fr-FR"/>
              <a:t>Titre présentation</a:t>
            </a:r>
          </a:p>
        </p:txBody>
      </p:sp>
      <p:sp>
        <p:nvSpPr>
          <p:cNvPr id="3" name="Espace réservé du texte 2"/>
          <p:cNvSpPr>
            <a:spLocks noGrp="1"/>
          </p:cNvSpPr>
          <p:nvPr>
            <p:ph type="body" idx="1"/>
          </p:nvPr>
        </p:nvSpPr>
        <p:spPr>
          <a:xfrm>
            <a:off x="695400" y="1628800"/>
            <a:ext cx="11089230" cy="4662686"/>
          </a:xfrm>
          <a:prstGeom prst="rect">
            <a:avLst/>
          </a:prstGeom>
        </p:spPr>
        <p:txBody>
          <a:bodyPr vert="horz" lIns="91440" tIns="45720" rIns="91440" bIns="45720" rtlCol="0">
            <a:normAutofit/>
          </a:bodyPr>
          <a:lstStyle/>
          <a:p>
            <a:pPr lvl="0"/>
            <a:r>
              <a:rPr lang="fr-FR"/>
              <a:t>Modifiez les styles du texte du masque</a:t>
            </a:r>
          </a:p>
          <a:p>
            <a:pPr lvl="1"/>
            <a:r>
              <a:rPr lang="fr-FR"/>
              <a:t>Texte</a:t>
            </a:r>
          </a:p>
          <a:p>
            <a:pPr lvl="1"/>
            <a:endParaRPr lang="fr-FR"/>
          </a:p>
        </p:txBody>
      </p:sp>
      <p:sp>
        <p:nvSpPr>
          <p:cNvPr id="6" name="Espace réservé du numéro de diapositive 5"/>
          <p:cNvSpPr>
            <a:spLocks noGrp="1"/>
          </p:cNvSpPr>
          <p:nvPr>
            <p:ph type="sldNum" sz="quarter" idx="4"/>
          </p:nvPr>
        </p:nvSpPr>
        <p:spPr>
          <a:xfrm>
            <a:off x="11208568" y="6356350"/>
            <a:ext cx="576062" cy="365125"/>
          </a:xfrm>
          <a:prstGeom prst="rect">
            <a:avLst/>
          </a:prstGeom>
        </p:spPr>
        <p:txBody>
          <a:bodyPr vert="horz" lIns="91440" tIns="45720" rIns="91440" bIns="45720" rtlCol="0" anchor="ctr"/>
          <a:lstStyle>
            <a:lvl1pPr algn="r">
              <a:defRPr sz="1000">
                <a:solidFill>
                  <a:srgbClr val="757575"/>
                </a:solidFill>
                <a:latin typeface="+mn-lt"/>
              </a:defRPr>
            </a:lvl1pPr>
          </a:lstStyle>
          <a:p>
            <a:fld id="{D4370037-BB06-4FD0-963E-D4AF8FAEA908}" type="slidenum">
              <a:rPr lang="fr-FR" smtClean="0"/>
              <a:pPr/>
              <a:t>‹N°›</a:t>
            </a:fld>
            <a:endParaRPr lang="fr-FR"/>
          </a:p>
        </p:txBody>
      </p:sp>
    </p:spTree>
    <p:extLst>
      <p:ext uri="{BB962C8B-B14F-4D97-AF65-F5344CB8AC3E}">
        <p14:creationId xmlns:p14="http://schemas.microsoft.com/office/powerpoint/2010/main" val="1245942795"/>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61" r:id="rId3"/>
    <p:sldLayoutId id="2147483662" r:id="rId4"/>
    <p:sldLayoutId id="2147483663" r:id="rId5"/>
    <p:sldLayoutId id="2147483664" r:id="rId6"/>
    <p:sldLayoutId id="2147483665" r:id="rId7"/>
    <p:sldLayoutId id="2147483694" r:id="rId8"/>
    <p:sldLayoutId id="2147483696" r:id="rId9"/>
    <p:sldLayoutId id="2147483698" r:id="rId10"/>
    <p:sldLayoutId id="2147483699" r:id="rId11"/>
    <p:sldLayoutId id="2147483700" r:id="rId12"/>
    <p:sldLayoutId id="2147483701" r:id="rId13"/>
  </p:sldLayoutIdLst>
  <p:transition spd="slow">
    <p:wipe dir="r"/>
  </p:transition>
  <p:hf hdr="0" dt="0"/>
  <p:txStyles>
    <p:titleStyle>
      <a:lvl1pPr algn="l" defTabSz="914400" rtl="0" eaLnBrk="1" latinLnBrk="0" hangingPunct="1">
        <a:lnSpc>
          <a:spcPct val="90000"/>
        </a:lnSpc>
        <a:spcBef>
          <a:spcPct val="0"/>
        </a:spcBef>
        <a:buNone/>
        <a:defRPr sz="4000" b="1" kern="1200">
          <a:solidFill>
            <a:srgbClr val="000000"/>
          </a:solidFill>
          <a:latin typeface="+mn-lt"/>
          <a:ea typeface="+mj-ea"/>
          <a:cs typeface="+mj-cs"/>
        </a:defRPr>
      </a:lvl1pPr>
    </p:titleStyle>
    <p:bodyStyle>
      <a:lvl1pPr marL="360363" marR="0" indent="-360363" algn="l" defTabSz="914400" rtl="0" eaLnBrk="1" fontAlgn="auto" latinLnBrk="0" hangingPunct="1">
        <a:lnSpc>
          <a:spcPct val="90000"/>
        </a:lnSpc>
        <a:spcBef>
          <a:spcPts val="1000"/>
        </a:spcBef>
        <a:spcAft>
          <a:spcPts val="0"/>
        </a:spcAft>
        <a:buClr>
          <a:srgbClr val="003883"/>
        </a:buClr>
        <a:buSzTx/>
        <a:buFont typeface="+mj-lt"/>
        <a:buAutoNum type="arabicPeriod"/>
        <a:tabLst/>
        <a:defRPr sz="2400" kern="1200">
          <a:solidFill>
            <a:srgbClr val="003883"/>
          </a:solidFill>
          <a:latin typeface="+mn-lt"/>
          <a:ea typeface="+mn-ea"/>
          <a:cs typeface="+mn-cs"/>
        </a:defRPr>
      </a:lvl1pPr>
      <a:lvl2pPr marL="358775" marR="0" indent="0" algn="l" defTabSz="914400" rtl="0" eaLnBrk="1" fontAlgn="auto" latinLnBrk="0" hangingPunct="1">
        <a:lnSpc>
          <a:spcPct val="90000"/>
        </a:lnSpc>
        <a:spcBef>
          <a:spcPts val="500"/>
        </a:spcBef>
        <a:spcAft>
          <a:spcPts val="0"/>
        </a:spcAft>
        <a:buClr>
          <a:srgbClr val="EE7D11"/>
        </a:buClr>
        <a:buSzTx/>
        <a:buFont typeface="Arial" panose="020B0604020202020204" pitchFamily="34" charset="0"/>
        <a:buNone/>
        <a:tabLst/>
        <a:defRPr sz="1800" b="0" kern="1200">
          <a:solidFill>
            <a:srgbClr val="000000"/>
          </a:solidFill>
          <a:latin typeface="+mn-lt"/>
          <a:ea typeface="+mn-ea"/>
          <a:cs typeface="+mn-cs"/>
        </a:defRPr>
      </a:lvl2pPr>
      <a:lvl3pPr marL="1184275" marR="0" indent="-285750" algn="l" defTabSz="914400" rtl="0" eaLnBrk="1" fontAlgn="auto" latinLnBrk="0" hangingPunct="1">
        <a:lnSpc>
          <a:spcPct val="90000"/>
        </a:lnSpc>
        <a:spcBef>
          <a:spcPts val="500"/>
        </a:spcBef>
        <a:spcAft>
          <a:spcPts val="0"/>
        </a:spcAft>
        <a:buClr>
          <a:srgbClr val="00B0F0"/>
        </a:buClr>
        <a:buSzTx/>
        <a:buFont typeface="Arial" panose="020B0604020202020204" pitchFamily="34" charset="0"/>
        <a:buChar char="•"/>
        <a:tabLst/>
        <a:defRPr sz="1600" kern="1200">
          <a:solidFill>
            <a:srgbClr val="000000"/>
          </a:solidFill>
          <a:latin typeface="+mn-lt"/>
          <a:ea typeface="+mn-ea"/>
          <a:cs typeface="+mn-cs"/>
        </a:defRPr>
      </a:lvl3pPr>
      <a:lvl4pPr marL="1371600" indent="0" algn="l" defTabSz="914400" rtl="0" eaLnBrk="1" latinLnBrk="0" hangingPunct="1">
        <a:lnSpc>
          <a:spcPct val="90000"/>
        </a:lnSpc>
        <a:spcBef>
          <a:spcPts val="500"/>
        </a:spcBef>
        <a:buClr>
          <a:srgbClr val="00B0F0"/>
        </a:buClr>
        <a:buFont typeface="Wingdings" panose="05000000000000000000" pitchFamily="2" charset="2"/>
        <a:buNone/>
        <a:defRPr sz="1800" kern="1200">
          <a:solidFill>
            <a:srgbClr val="000000"/>
          </a:solidFill>
          <a:latin typeface="+mn-lt"/>
          <a:ea typeface="+mn-ea"/>
          <a:cs typeface="+mn-cs"/>
        </a:defRPr>
      </a:lvl4pPr>
      <a:lvl5pPr marL="2171700" indent="-342900" algn="l" defTabSz="914400" rtl="0" eaLnBrk="1" latinLnBrk="0" hangingPunct="1">
        <a:lnSpc>
          <a:spcPct val="90000"/>
        </a:lnSpc>
        <a:spcBef>
          <a:spcPts val="500"/>
        </a:spcBef>
        <a:buFont typeface="+mj-lt"/>
        <a:buAutoNum type="alphaLcPeriod"/>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fins-biomnis.com/referentiel/liendoc/renseignements/D12-Liste_allergenes.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abusdeweb.com/photo/index.php?photo=272&amp;theme=3&amp;tiroir=0&amp;debut=2&amp;PHPSESSID=562da776a51143a4d5d953709c0924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fontScale="25000" lnSpcReduction="20000"/>
          </a:bodyPr>
          <a:lstStyle/>
          <a:p>
            <a:endParaRPr lang="fr-FR" i="1" dirty="0"/>
          </a:p>
          <a:p>
            <a:r>
              <a:rPr lang="fr-FR" sz="11200" i="1" dirty="0"/>
              <a:t>Christine BOUZ</a:t>
            </a:r>
          </a:p>
          <a:p>
            <a:r>
              <a:rPr lang="fr-FR" sz="11200" i="1" dirty="0"/>
              <a:t>31/05/2025</a:t>
            </a:r>
          </a:p>
        </p:txBody>
      </p:sp>
      <p:sp>
        <p:nvSpPr>
          <p:cNvPr id="3" name="Titre 2"/>
          <p:cNvSpPr>
            <a:spLocks noGrp="1"/>
          </p:cNvSpPr>
          <p:nvPr>
            <p:ph type="ctrTitle"/>
          </p:nvPr>
        </p:nvSpPr>
        <p:spPr>
          <a:xfrm>
            <a:off x="2589675" y="3345656"/>
            <a:ext cx="8424316" cy="1955552"/>
          </a:xfrm>
        </p:spPr>
        <p:txBody>
          <a:bodyPr/>
          <a:lstStyle/>
          <a:p>
            <a:r>
              <a:rPr lang="fr-FR" dirty="0"/>
              <a:t>Allergie et intolérance, quelles différences ?   </a:t>
            </a:r>
          </a:p>
        </p:txBody>
      </p:sp>
      <p:sp>
        <p:nvSpPr>
          <p:cNvPr id="5" name="Espace réservé du pied de page 4"/>
          <p:cNvSpPr>
            <a:spLocks noGrp="1"/>
          </p:cNvSpPr>
          <p:nvPr>
            <p:ph type="ftr" sz="quarter" idx="11"/>
          </p:nvPr>
        </p:nvSpPr>
        <p:spPr>
          <a:xfrm>
            <a:off x="3359696" y="6356350"/>
            <a:ext cx="7776864"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b="1" dirty="0"/>
              <a:t>4eme congrès AMFS La Grande Motte</a:t>
            </a:r>
          </a:p>
        </p:txBody>
      </p:sp>
      <p:sp>
        <p:nvSpPr>
          <p:cNvPr id="4" name="Espace réservé du numéro de diapositive 3"/>
          <p:cNvSpPr>
            <a:spLocks noGrp="1"/>
          </p:cNvSpPr>
          <p:nvPr>
            <p:ph type="sldNum" sz="quarter" idx="12"/>
          </p:nvPr>
        </p:nvSpPr>
        <p:spPr>
          <a:xfrm>
            <a:off x="11208568" y="6356350"/>
            <a:ext cx="576062"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11E42F-C915-4F39-9162-A1AFC63CA391}" type="slidenum">
              <a:rPr lang="fr-FR" smtClean="0"/>
              <a:pPr/>
              <a:t>1</a:t>
            </a:fld>
            <a:endParaRPr lang="fr-F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10</a:t>
            </a:fld>
            <a:endParaRPr lang="fr-FR" dirty="0"/>
          </a:p>
        </p:txBody>
      </p:sp>
      <p:sp>
        <p:nvSpPr>
          <p:cNvPr id="2" name="Titre 1"/>
          <p:cNvSpPr>
            <a:spLocks noGrp="1"/>
          </p:cNvSpPr>
          <p:nvPr>
            <p:ph type="title"/>
          </p:nvPr>
        </p:nvSpPr>
        <p:spPr/>
        <p:txBody>
          <a:bodyPr/>
          <a:lstStyle/>
          <a:p>
            <a:r>
              <a:rPr lang="de-DE" dirty="0"/>
              <a:t>La Technologie ALEX </a:t>
            </a:r>
            <a:endParaRPr lang="fr-FR" dirty="0"/>
          </a:p>
        </p:txBody>
      </p:sp>
      <p:sp>
        <p:nvSpPr>
          <p:cNvPr id="3" name="Espace réservé du contenu 2"/>
          <p:cNvSpPr>
            <a:spLocks noGrp="1"/>
          </p:cNvSpPr>
          <p:nvPr>
            <p:ph idx="4294967295"/>
          </p:nvPr>
        </p:nvSpPr>
        <p:spPr>
          <a:xfrm>
            <a:off x="1103313" y="1168018"/>
            <a:ext cx="6175309" cy="5123245"/>
          </a:xfrm>
        </p:spPr>
        <p:txBody>
          <a:bodyPr>
            <a:normAutofit lnSpcReduction="10000"/>
          </a:bodyPr>
          <a:lstStyle/>
          <a:p>
            <a:pPr marL="0" indent="0">
              <a:buNone/>
            </a:pPr>
            <a:r>
              <a:rPr lang="fr-FR" sz="1400" b="1" dirty="0"/>
              <a:t>LES POINTS FORTS</a:t>
            </a:r>
          </a:p>
          <a:p>
            <a:pPr lvl="0">
              <a:buFont typeface="Arial" panose="020B0604020202020204" pitchFamily="34" charset="0"/>
              <a:buChar char="•"/>
            </a:pPr>
            <a:r>
              <a:rPr lang="fr-FR" sz="1500" dirty="0">
                <a:solidFill>
                  <a:schemeClr val="tx2"/>
                </a:solidFill>
              </a:rPr>
              <a:t>large panel d'allergènes, optimisé individuellement</a:t>
            </a:r>
          </a:p>
          <a:p>
            <a:pPr lvl="0">
              <a:buFont typeface="Arial" panose="020B0604020202020204" pitchFamily="34" charset="0"/>
              <a:buChar char="•"/>
            </a:pPr>
            <a:r>
              <a:rPr lang="fr-FR" sz="1500" dirty="0">
                <a:solidFill>
                  <a:schemeClr val="tx2"/>
                </a:solidFill>
              </a:rPr>
              <a:t>test multiplex avec composition de panels à la demande</a:t>
            </a:r>
          </a:p>
          <a:p>
            <a:pPr lvl="0">
              <a:buFont typeface="Arial" panose="020B0604020202020204" pitchFamily="34" charset="0"/>
              <a:buChar char="•"/>
            </a:pPr>
            <a:r>
              <a:rPr lang="fr-FR" sz="1500" dirty="0">
                <a:solidFill>
                  <a:schemeClr val="tx2"/>
                </a:solidFill>
              </a:rPr>
              <a:t>Inhibition intégrée des CCD (Cross-</a:t>
            </a:r>
            <a:r>
              <a:rPr lang="fr-FR" sz="1500" dirty="0" err="1">
                <a:solidFill>
                  <a:schemeClr val="tx2"/>
                </a:solidFill>
              </a:rPr>
              <a:t>Reactive</a:t>
            </a:r>
            <a:r>
              <a:rPr lang="fr-FR" sz="1500" dirty="0">
                <a:solidFill>
                  <a:schemeClr val="tx2"/>
                </a:solidFill>
              </a:rPr>
              <a:t> Carbohydrate  </a:t>
            </a:r>
            <a:r>
              <a:rPr lang="fr-FR" sz="1500" dirty="0" err="1">
                <a:solidFill>
                  <a:schemeClr val="tx2"/>
                </a:solidFill>
              </a:rPr>
              <a:t>Determinants</a:t>
            </a:r>
            <a:r>
              <a:rPr lang="fr-FR" sz="1500" dirty="0">
                <a:solidFill>
                  <a:schemeClr val="tx2"/>
                </a:solidFill>
              </a:rPr>
              <a:t>)</a:t>
            </a:r>
          </a:p>
          <a:p>
            <a:pPr lvl="0">
              <a:buFont typeface="Arial" panose="020B0604020202020204" pitchFamily="34" charset="0"/>
              <a:buChar char="•"/>
            </a:pPr>
            <a:r>
              <a:rPr lang="fr-FR" sz="1500" dirty="0">
                <a:solidFill>
                  <a:schemeClr val="tx2"/>
                </a:solidFill>
              </a:rPr>
              <a:t>mesure simultanée des IgE totales et spécifiques</a:t>
            </a:r>
          </a:p>
          <a:p>
            <a:pPr lvl="0">
              <a:buFont typeface="Arial" panose="020B0604020202020204" pitchFamily="34" charset="0"/>
              <a:buChar char="•"/>
            </a:pPr>
            <a:endParaRPr lang="fr-FR" sz="1000" dirty="0">
              <a:solidFill>
                <a:schemeClr val="tx2"/>
              </a:solidFill>
            </a:endParaRPr>
          </a:p>
          <a:p>
            <a:pPr marL="0" lvl="0" indent="0">
              <a:buNone/>
            </a:pPr>
            <a:r>
              <a:rPr lang="fr-FR" sz="1400" b="1" dirty="0"/>
              <a:t>INTERET CLINIQUE</a:t>
            </a:r>
          </a:p>
          <a:p>
            <a:pPr marL="0" indent="0">
              <a:buNone/>
            </a:pPr>
            <a:r>
              <a:rPr lang="fr-FR" sz="1400" dirty="0">
                <a:solidFill>
                  <a:schemeClr val="tx2"/>
                </a:solidFill>
              </a:rPr>
              <a:t>     Le test ALEX® est destiné à </a:t>
            </a:r>
            <a:r>
              <a:rPr lang="fr-FR" sz="1400" b="1" dirty="0">
                <a:solidFill>
                  <a:schemeClr val="tx2"/>
                </a:solidFill>
              </a:rPr>
              <a:t>étayer le diagnostic </a:t>
            </a:r>
            <a:r>
              <a:rPr lang="fr-FR" sz="1400" dirty="0">
                <a:solidFill>
                  <a:schemeClr val="tx2"/>
                </a:solidFill>
              </a:rPr>
              <a:t>des maladies a </a:t>
            </a:r>
          </a:p>
          <a:p>
            <a:pPr marL="0" indent="0">
              <a:buNone/>
            </a:pPr>
            <a:r>
              <a:rPr lang="fr-FR" sz="1400" dirty="0">
                <a:solidFill>
                  <a:schemeClr val="tx2"/>
                </a:solidFill>
              </a:rPr>
              <a:t>     allergiques conjointement avec l'anamnèse et divers examens</a:t>
            </a:r>
          </a:p>
          <a:p>
            <a:pPr marL="0" indent="0">
              <a:buNone/>
            </a:pPr>
            <a:r>
              <a:rPr lang="fr-FR" sz="1400" dirty="0">
                <a:solidFill>
                  <a:schemeClr val="tx2"/>
                </a:solidFill>
              </a:rPr>
              <a:t>     complémentaires (tests cutanés…).</a:t>
            </a:r>
          </a:p>
          <a:p>
            <a:pPr marL="0" indent="0">
              <a:buNone/>
            </a:pPr>
            <a:endParaRPr lang="fr-FR" sz="1400" dirty="0">
              <a:solidFill>
                <a:schemeClr val="tx2"/>
              </a:solidFill>
            </a:endParaRPr>
          </a:p>
          <a:p>
            <a:pPr marL="0" indent="0">
              <a:buNone/>
            </a:pPr>
            <a:r>
              <a:rPr lang="fr-FR" sz="1400" b="1" dirty="0">
                <a:solidFill>
                  <a:schemeClr val="accent2"/>
                </a:solidFill>
              </a:rPr>
              <a:t>ALEX® donne des informations sur :</a:t>
            </a:r>
          </a:p>
          <a:p>
            <a:pPr lvl="0">
              <a:buFont typeface="Arial" panose="020B0604020202020204" pitchFamily="34" charset="0"/>
              <a:buChar char="•"/>
            </a:pPr>
            <a:r>
              <a:rPr lang="fr-FR" sz="1400" dirty="0">
                <a:solidFill>
                  <a:schemeClr val="tx2"/>
                </a:solidFill>
              </a:rPr>
              <a:t>l’indication éventuelle d'immunothérapies spécifiques</a:t>
            </a:r>
          </a:p>
          <a:p>
            <a:pPr lvl="0">
              <a:buFont typeface="Arial" panose="020B0604020202020204" pitchFamily="34" charset="0"/>
              <a:buChar char="•"/>
            </a:pPr>
            <a:r>
              <a:rPr lang="fr-FR" sz="1400" dirty="0">
                <a:solidFill>
                  <a:schemeClr val="tx2"/>
                </a:solidFill>
              </a:rPr>
              <a:t>les risques allergéniques afin d'éviter des cas graves de réactions allergiques aux aliments</a:t>
            </a:r>
          </a:p>
          <a:p>
            <a:pPr lvl="0">
              <a:buFont typeface="Arial" panose="020B0604020202020204" pitchFamily="34" charset="0"/>
              <a:buChar char="•"/>
            </a:pPr>
            <a:r>
              <a:rPr lang="fr-FR" sz="1400" dirty="0">
                <a:solidFill>
                  <a:schemeClr val="tx2"/>
                </a:solidFill>
              </a:rPr>
              <a:t>les  réactivités croisées</a:t>
            </a:r>
          </a:p>
          <a:p>
            <a:pPr lvl="0">
              <a:buFont typeface="Arial" panose="020B0604020202020204" pitchFamily="34" charset="0"/>
              <a:buChar char="•"/>
            </a:pPr>
            <a:r>
              <a:rPr lang="fr-FR" sz="1400" dirty="0">
                <a:solidFill>
                  <a:schemeClr val="tx2"/>
                </a:solidFill>
              </a:rPr>
              <a:t>le ou les allergènes non suspectés </a:t>
            </a:r>
          </a:p>
          <a:p>
            <a:pPr marL="0" indent="0">
              <a:buNone/>
            </a:pPr>
            <a:endParaRPr lang="fr-FR" sz="1400" dirty="0"/>
          </a:p>
        </p:txBody>
      </p:sp>
      <p:grpSp>
        <p:nvGrpSpPr>
          <p:cNvPr id="6" name="Gruppieren 10">
            <a:extLst>
              <a:ext uri="{FF2B5EF4-FFF2-40B4-BE49-F238E27FC236}">
                <a16:creationId xmlns:a16="http://schemas.microsoft.com/office/drawing/2014/main" id="{28918AB6-A32B-4E3D-AE02-DCF9B5403AAB}"/>
              </a:ext>
            </a:extLst>
          </p:cNvPr>
          <p:cNvGrpSpPr/>
          <p:nvPr/>
        </p:nvGrpSpPr>
        <p:grpSpPr>
          <a:xfrm>
            <a:off x="7732452" y="1049195"/>
            <a:ext cx="3985573" cy="4981364"/>
            <a:chOff x="6625772" y="1045030"/>
            <a:chExt cx="3813629" cy="5116285"/>
          </a:xfrm>
        </p:grpSpPr>
        <p:pic>
          <p:nvPicPr>
            <p:cNvPr id="7" name="Grafik 5"/>
            <p:cNvPicPr>
              <a:picLocks noChangeAspect="1"/>
            </p:cNvPicPr>
            <p:nvPr/>
          </p:nvPicPr>
          <p:blipFill>
            <a:blip r:embed="rId2"/>
            <a:stretch>
              <a:fillRect/>
            </a:stretch>
          </p:blipFill>
          <p:spPr>
            <a:xfrm>
              <a:off x="7298201" y="1291393"/>
              <a:ext cx="877799" cy="574074"/>
            </a:xfrm>
            <a:prstGeom prst="rect">
              <a:avLst/>
            </a:prstGeom>
          </p:spPr>
        </p:pic>
        <p:pic>
          <p:nvPicPr>
            <p:cNvPr id="8" name="Grafik 6"/>
            <p:cNvPicPr>
              <a:picLocks noChangeAspect="1"/>
            </p:cNvPicPr>
            <p:nvPr/>
          </p:nvPicPr>
          <p:blipFill>
            <a:blip r:embed="rId3"/>
            <a:stretch>
              <a:fillRect/>
            </a:stretch>
          </p:blipFill>
          <p:spPr>
            <a:xfrm rot="4931286">
              <a:off x="9324432" y="1103316"/>
              <a:ext cx="562477" cy="801740"/>
            </a:xfrm>
            <a:prstGeom prst="rect">
              <a:avLst/>
            </a:prstGeom>
          </p:spPr>
        </p:pic>
        <p:grpSp>
          <p:nvGrpSpPr>
            <p:cNvPr id="9" name="Gruppieren 4"/>
            <p:cNvGrpSpPr/>
            <p:nvPr/>
          </p:nvGrpSpPr>
          <p:grpSpPr>
            <a:xfrm>
              <a:off x="6942876" y="3311348"/>
              <a:ext cx="3368468" cy="633216"/>
              <a:chOff x="5441898" y="3172807"/>
              <a:chExt cx="3368468" cy="633216"/>
            </a:xfrm>
          </p:grpSpPr>
          <p:grpSp>
            <p:nvGrpSpPr>
              <p:cNvPr id="49" name="Gruppieren 8"/>
              <p:cNvGrpSpPr/>
              <p:nvPr/>
            </p:nvGrpSpPr>
            <p:grpSpPr>
              <a:xfrm>
                <a:off x="6548162" y="3345530"/>
                <a:ext cx="357357" cy="342631"/>
                <a:chOff x="1224700" y="3413676"/>
                <a:chExt cx="357357" cy="342631"/>
              </a:xfrm>
            </p:grpSpPr>
            <p:sp>
              <p:nvSpPr>
                <p:cNvPr id="70" name="Ellipse 69"/>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71" name="Ellipse 70"/>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50" name="Gruppieren 11"/>
              <p:cNvGrpSpPr/>
              <p:nvPr/>
            </p:nvGrpSpPr>
            <p:grpSpPr>
              <a:xfrm>
                <a:off x="5441898" y="3172807"/>
                <a:ext cx="636520" cy="620949"/>
                <a:chOff x="466090" y="2917371"/>
                <a:chExt cx="636520" cy="620949"/>
              </a:xfrm>
            </p:grpSpPr>
            <p:sp>
              <p:nvSpPr>
                <p:cNvPr id="63" name="Ellipse 62"/>
                <p:cNvSpPr/>
                <p:nvPr/>
              </p:nvSpPr>
              <p:spPr bwMode="auto">
                <a:xfrm>
                  <a:off x="638638" y="3140894"/>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4" name="Ellipse 63"/>
                <p:cNvSpPr/>
                <p:nvPr/>
              </p:nvSpPr>
              <p:spPr bwMode="auto">
                <a:xfrm>
                  <a:off x="573840" y="2917371"/>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5" name="Ellipse 64"/>
                <p:cNvSpPr/>
                <p:nvPr/>
              </p:nvSpPr>
              <p:spPr bwMode="auto">
                <a:xfrm>
                  <a:off x="785730" y="2931431"/>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6" name="Ellipse 65"/>
                <p:cNvSpPr/>
                <p:nvPr/>
              </p:nvSpPr>
              <p:spPr bwMode="auto">
                <a:xfrm>
                  <a:off x="466090" y="3140894"/>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7" name="Ellipse 66"/>
                <p:cNvSpPr/>
                <p:nvPr/>
              </p:nvSpPr>
              <p:spPr bwMode="auto">
                <a:xfrm>
                  <a:off x="623395" y="3471191"/>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8" name="Ellipse 67"/>
                <p:cNvSpPr/>
                <p:nvPr/>
              </p:nvSpPr>
              <p:spPr bwMode="auto">
                <a:xfrm>
                  <a:off x="1009700" y="3073765"/>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9" name="Ellipse 68"/>
                <p:cNvSpPr/>
                <p:nvPr/>
              </p:nvSpPr>
              <p:spPr bwMode="auto">
                <a:xfrm>
                  <a:off x="892638" y="3394528"/>
                  <a:ext cx="92910" cy="6712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sp>
            <p:nvSpPr>
              <p:cNvPr id="51" name="Pfeil nach rechts 12"/>
              <p:cNvSpPr/>
              <p:nvPr/>
            </p:nvSpPr>
            <p:spPr bwMode="auto">
              <a:xfrm>
                <a:off x="6176208" y="3409289"/>
                <a:ext cx="224352" cy="18741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nvGrpSpPr>
              <p:cNvPr id="52" name="Gruppieren 1"/>
              <p:cNvGrpSpPr/>
              <p:nvPr/>
            </p:nvGrpSpPr>
            <p:grpSpPr>
              <a:xfrm>
                <a:off x="8453009" y="3357797"/>
                <a:ext cx="357357" cy="342631"/>
                <a:chOff x="8454805" y="3204873"/>
                <a:chExt cx="357357" cy="342631"/>
              </a:xfrm>
            </p:grpSpPr>
            <p:sp>
              <p:nvSpPr>
                <p:cNvPr id="61" name="Ellipse 60"/>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2" name="Ellipse 61"/>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sp>
            <p:nvSpPr>
              <p:cNvPr id="53" name="Ellipse 52"/>
              <p:cNvSpPr/>
              <p:nvPr/>
            </p:nvSpPr>
            <p:spPr bwMode="auto">
              <a:xfrm>
                <a:off x="7519293" y="3408597"/>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4" name="Ellipse 53"/>
              <p:cNvSpPr/>
              <p:nvPr/>
            </p:nvSpPr>
            <p:spPr bwMode="auto">
              <a:xfrm>
                <a:off x="7454495" y="3185074"/>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5" name="Ellipse 54"/>
              <p:cNvSpPr/>
              <p:nvPr/>
            </p:nvSpPr>
            <p:spPr bwMode="auto">
              <a:xfrm>
                <a:off x="7666385" y="3199134"/>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6" name="Ellipse 55"/>
              <p:cNvSpPr/>
              <p:nvPr/>
            </p:nvSpPr>
            <p:spPr bwMode="auto">
              <a:xfrm>
                <a:off x="7346745" y="3408597"/>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7" name="Ellipse 56"/>
              <p:cNvSpPr/>
              <p:nvPr/>
            </p:nvSpPr>
            <p:spPr bwMode="auto">
              <a:xfrm>
                <a:off x="7504050" y="3738894"/>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8" name="Ellipse 57"/>
              <p:cNvSpPr/>
              <p:nvPr/>
            </p:nvSpPr>
            <p:spPr bwMode="auto">
              <a:xfrm>
                <a:off x="7890355" y="3341468"/>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59" name="Ellipse 58"/>
              <p:cNvSpPr/>
              <p:nvPr/>
            </p:nvSpPr>
            <p:spPr bwMode="auto">
              <a:xfrm>
                <a:off x="7773293" y="3662231"/>
                <a:ext cx="92910" cy="6712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60" name="Pfeil nach rechts 22"/>
              <p:cNvSpPr/>
              <p:nvPr/>
            </p:nvSpPr>
            <p:spPr bwMode="auto">
              <a:xfrm>
                <a:off x="8081055" y="3421556"/>
                <a:ext cx="224352" cy="18741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0" name="Gruppieren 35"/>
            <p:cNvGrpSpPr/>
            <p:nvPr/>
          </p:nvGrpSpPr>
          <p:grpSpPr>
            <a:xfrm>
              <a:off x="7150100" y="5469195"/>
              <a:ext cx="217912" cy="187641"/>
              <a:chOff x="1224700" y="3413676"/>
              <a:chExt cx="357357" cy="342631"/>
            </a:xfrm>
          </p:grpSpPr>
          <p:sp>
            <p:nvSpPr>
              <p:cNvPr id="47" name="Ellipse 46"/>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48" name="Ellipse 47"/>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1" name="Gruppieren 38"/>
            <p:cNvGrpSpPr/>
            <p:nvPr/>
          </p:nvGrpSpPr>
          <p:grpSpPr>
            <a:xfrm>
              <a:off x="7377199" y="5469195"/>
              <a:ext cx="217912" cy="187641"/>
              <a:chOff x="1224700" y="3413676"/>
              <a:chExt cx="357357" cy="342631"/>
            </a:xfrm>
          </p:grpSpPr>
          <p:sp>
            <p:nvSpPr>
              <p:cNvPr id="45" name="Ellipse 44"/>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46" name="Ellipse 45"/>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2" name="Gruppieren 41"/>
            <p:cNvGrpSpPr/>
            <p:nvPr/>
          </p:nvGrpSpPr>
          <p:grpSpPr>
            <a:xfrm>
              <a:off x="7605287" y="5468381"/>
              <a:ext cx="217912" cy="187641"/>
              <a:chOff x="1224700" y="3413676"/>
              <a:chExt cx="357357" cy="342631"/>
            </a:xfrm>
          </p:grpSpPr>
          <p:sp>
            <p:nvSpPr>
              <p:cNvPr id="43" name="Ellipse 42"/>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44" name="Ellipse 43"/>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3" name="Gruppieren 44"/>
            <p:cNvGrpSpPr/>
            <p:nvPr/>
          </p:nvGrpSpPr>
          <p:grpSpPr>
            <a:xfrm>
              <a:off x="7825964" y="5470696"/>
              <a:ext cx="217912" cy="187641"/>
              <a:chOff x="1224700" y="3413676"/>
              <a:chExt cx="357357" cy="342631"/>
            </a:xfrm>
          </p:grpSpPr>
          <p:sp>
            <p:nvSpPr>
              <p:cNvPr id="41" name="Ellipse 40"/>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42" name="Ellipse 41"/>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4" name="Gruppieren 47"/>
            <p:cNvGrpSpPr/>
            <p:nvPr/>
          </p:nvGrpSpPr>
          <p:grpSpPr>
            <a:xfrm>
              <a:off x="8063568" y="5468380"/>
              <a:ext cx="217912" cy="187641"/>
              <a:chOff x="1224700" y="3413676"/>
              <a:chExt cx="357357" cy="342631"/>
            </a:xfrm>
          </p:grpSpPr>
          <p:sp>
            <p:nvSpPr>
              <p:cNvPr id="39" name="Ellipse 38"/>
              <p:cNvSpPr/>
              <p:nvPr/>
            </p:nvSpPr>
            <p:spPr bwMode="auto">
              <a:xfrm>
                <a:off x="1224700" y="3413676"/>
                <a:ext cx="357357" cy="342631"/>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40" name="Ellipse 39"/>
              <p:cNvSpPr/>
              <p:nvPr/>
            </p:nvSpPr>
            <p:spPr bwMode="auto">
              <a:xfrm>
                <a:off x="1276378" y="3461657"/>
                <a:ext cx="254000" cy="24103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5" name="Gruppieren 54"/>
            <p:cNvGrpSpPr/>
            <p:nvPr/>
          </p:nvGrpSpPr>
          <p:grpSpPr>
            <a:xfrm>
              <a:off x="9186591" y="5450631"/>
              <a:ext cx="211890" cy="199103"/>
              <a:chOff x="8454805" y="3204873"/>
              <a:chExt cx="357357" cy="342631"/>
            </a:xfrm>
          </p:grpSpPr>
          <p:sp>
            <p:nvSpPr>
              <p:cNvPr id="37" name="Ellipse 36"/>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38" name="Ellipse 37"/>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6" name="Gruppieren 57"/>
            <p:cNvGrpSpPr/>
            <p:nvPr/>
          </p:nvGrpSpPr>
          <p:grpSpPr>
            <a:xfrm>
              <a:off x="9422475" y="5446813"/>
              <a:ext cx="211890" cy="199103"/>
              <a:chOff x="8454805" y="3204873"/>
              <a:chExt cx="357357" cy="342631"/>
            </a:xfrm>
          </p:grpSpPr>
          <p:sp>
            <p:nvSpPr>
              <p:cNvPr id="35" name="Ellipse 34"/>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36" name="Ellipse 35"/>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7" name="Gruppieren 60"/>
            <p:cNvGrpSpPr/>
            <p:nvPr/>
          </p:nvGrpSpPr>
          <p:grpSpPr>
            <a:xfrm>
              <a:off x="9655330" y="5449406"/>
              <a:ext cx="211890" cy="199103"/>
              <a:chOff x="8454805" y="3204873"/>
              <a:chExt cx="357357" cy="342631"/>
            </a:xfrm>
          </p:grpSpPr>
          <p:sp>
            <p:nvSpPr>
              <p:cNvPr id="33" name="Ellipse 32"/>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34" name="Ellipse 33"/>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8" name="Gruppieren 63"/>
            <p:cNvGrpSpPr/>
            <p:nvPr/>
          </p:nvGrpSpPr>
          <p:grpSpPr>
            <a:xfrm>
              <a:off x="9886547" y="5446813"/>
              <a:ext cx="211890" cy="199103"/>
              <a:chOff x="8454805" y="3204873"/>
              <a:chExt cx="357357" cy="342631"/>
            </a:xfrm>
          </p:grpSpPr>
          <p:sp>
            <p:nvSpPr>
              <p:cNvPr id="31" name="Ellipse 30"/>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32" name="Ellipse 31"/>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grpSp>
          <p:nvGrpSpPr>
            <p:cNvPr id="19" name="Gruppieren 66"/>
            <p:cNvGrpSpPr/>
            <p:nvPr/>
          </p:nvGrpSpPr>
          <p:grpSpPr>
            <a:xfrm>
              <a:off x="8958403" y="5450631"/>
              <a:ext cx="211890" cy="199103"/>
              <a:chOff x="8454805" y="3204873"/>
              <a:chExt cx="357357" cy="342631"/>
            </a:xfrm>
          </p:grpSpPr>
          <p:sp>
            <p:nvSpPr>
              <p:cNvPr id="29" name="Ellipse 28"/>
              <p:cNvSpPr/>
              <p:nvPr/>
            </p:nvSpPr>
            <p:spPr bwMode="auto">
              <a:xfrm>
                <a:off x="8454805" y="3204873"/>
                <a:ext cx="357357" cy="34263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sp>
            <p:nvSpPr>
              <p:cNvPr id="30" name="Ellipse 29"/>
              <p:cNvSpPr/>
              <p:nvPr/>
            </p:nvSpPr>
            <p:spPr bwMode="auto">
              <a:xfrm>
                <a:off x="8506483" y="3252854"/>
                <a:ext cx="254000" cy="241032"/>
              </a:xfrm>
              <a:prstGeom prst="ellipse">
                <a:avLst/>
              </a:prstGeom>
              <a:solidFill>
                <a:srgbClr val="FCFC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u="sng">
                  <a:latin typeface="Arial" charset="0"/>
                  <a:ea typeface="ＭＳ Ｐゴシック" pitchFamily="8" charset="-128"/>
                </a:endParaRPr>
              </a:p>
            </p:txBody>
          </p:sp>
        </p:grpSp>
        <p:sp>
          <p:nvSpPr>
            <p:cNvPr id="20" name="Rechteck 3"/>
            <p:cNvSpPr/>
            <p:nvPr/>
          </p:nvSpPr>
          <p:spPr bwMode="auto">
            <a:xfrm>
              <a:off x="7059295" y="5653018"/>
              <a:ext cx="313563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1" name="Pfeil nach unten 69"/>
            <p:cNvSpPr/>
            <p:nvPr/>
          </p:nvSpPr>
          <p:spPr bwMode="auto">
            <a:xfrm>
              <a:off x="7636800" y="2171871"/>
              <a:ext cx="243226" cy="37700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2" name="Pfeil nach unten 71"/>
            <p:cNvSpPr/>
            <p:nvPr/>
          </p:nvSpPr>
          <p:spPr bwMode="auto">
            <a:xfrm>
              <a:off x="9528420" y="2196875"/>
              <a:ext cx="243226" cy="37700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3" name="Pfeil nach unten 72"/>
            <p:cNvSpPr/>
            <p:nvPr/>
          </p:nvSpPr>
          <p:spPr bwMode="auto">
            <a:xfrm>
              <a:off x="7616692" y="4784969"/>
              <a:ext cx="243226" cy="37700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4" name="Pfeil nach unten 73"/>
            <p:cNvSpPr/>
            <p:nvPr/>
          </p:nvSpPr>
          <p:spPr bwMode="auto">
            <a:xfrm>
              <a:off x="9503967" y="4705787"/>
              <a:ext cx="243226" cy="37700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5" name="Rechteck 70"/>
            <p:cNvSpPr/>
            <p:nvPr/>
          </p:nvSpPr>
          <p:spPr bwMode="auto">
            <a:xfrm>
              <a:off x="6625772" y="1045030"/>
              <a:ext cx="3813629" cy="51162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de-DE" sz="2400">
                <a:latin typeface="Arial" charset="0"/>
                <a:ea typeface="ＭＳ Ｐゴシック" pitchFamily="8" charset="-128"/>
              </a:endParaRPr>
            </a:p>
          </p:txBody>
        </p:sp>
        <p:sp>
          <p:nvSpPr>
            <p:cNvPr id="26" name="Textfeld 74"/>
            <p:cNvSpPr txBox="1"/>
            <p:nvPr/>
          </p:nvSpPr>
          <p:spPr>
            <a:xfrm>
              <a:off x="8205711" y="1723588"/>
              <a:ext cx="962028" cy="347724"/>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b="1" dirty="0"/>
                <a:t>Allergen</a:t>
              </a:r>
            </a:p>
          </p:txBody>
        </p:sp>
        <p:sp>
          <p:nvSpPr>
            <p:cNvPr id="27" name="Textfeld 76"/>
            <p:cNvSpPr txBox="1"/>
            <p:nvPr/>
          </p:nvSpPr>
          <p:spPr>
            <a:xfrm>
              <a:off x="7320851" y="2763833"/>
              <a:ext cx="2497992" cy="338554"/>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b="1" dirty="0" err="1"/>
                <a:t>Step</a:t>
              </a:r>
              <a:r>
                <a:rPr lang="de-DE" sz="1600" b="1" dirty="0"/>
                <a:t> 1</a:t>
              </a:r>
              <a:r>
                <a:rPr lang="de-DE" sz="1600" dirty="0"/>
                <a:t>: </a:t>
              </a:r>
              <a:r>
                <a:rPr lang="de-DE" sz="1600" dirty="0" err="1"/>
                <a:t>coupling</a:t>
              </a:r>
              <a:r>
                <a:rPr lang="de-DE" sz="1600" dirty="0"/>
                <a:t> </a:t>
              </a:r>
              <a:r>
                <a:rPr lang="de-DE" sz="1600" dirty="0" err="1"/>
                <a:t>to</a:t>
              </a:r>
              <a:r>
                <a:rPr lang="de-DE" sz="1600" dirty="0"/>
                <a:t> </a:t>
              </a:r>
              <a:r>
                <a:rPr lang="de-DE" sz="1600" dirty="0" err="1"/>
                <a:t>particles</a:t>
              </a:r>
              <a:endParaRPr lang="de-DE" sz="1600" dirty="0"/>
            </a:p>
          </p:txBody>
        </p:sp>
        <p:sp>
          <p:nvSpPr>
            <p:cNvPr id="28" name="Textfeld 77"/>
            <p:cNvSpPr txBox="1"/>
            <p:nvPr/>
          </p:nvSpPr>
          <p:spPr>
            <a:xfrm>
              <a:off x="7224253" y="4242912"/>
              <a:ext cx="2720809" cy="338554"/>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b="1" dirty="0" err="1"/>
                <a:t>Step</a:t>
              </a:r>
              <a:r>
                <a:rPr lang="de-DE" sz="1600" dirty="0"/>
                <a:t> </a:t>
              </a:r>
              <a:r>
                <a:rPr lang="de-DE" sz="1600" b="1" dirty="0"/>
                <a:t>2</a:t>
              </a:r>
              <a:r>
                <a:rPr lang="de-DE" sz="1600" dirty="0"/>
                <a:t>: </a:t>
              </a:r>
              <a:r>
                <a:rPr lang="de-DE" sz="1600" dirty="0" err="1"/>
                <a:t>coupling</a:t>
              </a:r>
              <a:r>
                <a:rPr lang="de-DE" sz="1600" dirty="0"/>
                <a:t> </a:t>
              </a:r>
              <a:r>
                <a:rPr lang="de-DE" sz="1600" dirty="0" err="1"/>
                <a:t>to</a:t>
              </a:r>
              <a:r>
                <a:rPr lang="de-DE" sz="1600" dirty="0"/>
                <a:t> solid </a:t>
              </a:r>
              <a:r>
                <a:rPr lang="de-DE" sz="1600" dirty="0" err="1"/>
                <a:t>phase</a:t>
              </a:r>
              <a:endParaRPr lang="de-DE" sz="1600" dirty="0"/>
            </a:p>
          </p:txBody>
        </p:sp>
      </p:grpSp>
    </p:spTree>
    <p:extLst>
      <p:ext uri="{BB962C8B-B14F-4D97-AF65-F5344CB8AC3E}">
        <p14:creationId xmlns:p14="http://schemas.microsoft.com/office/powerpoint/2010/main" val="36586671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11</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t>ALEX® </a:t>
            </a:r>
            <a:r>
              <a:rPr lang="fr-FR" sz="3200" dirty="0"/>
              <a:t>-</a:t>
            </a:r>
            <a:r>
              <a:rPr lang="fr-FR" dirty="0"/>
              <a:t> </a:t>
            </a:r>
            <a:r>
              <a:rPr lang="fr-FR" sz="2400" dirty="0"/>
              <a:t>Explorateur d’allergies</a:t>
            </a:r>
            <a:endParaRPr lang="fr-FR" dirty="0"/>
          </a:p>
        </p:txBody>
      </p:sp>
      <p:sp>
        <p:nvSpPr>
          <p:cNvPr id="5" name="Espace réservé du contenu 4">
            <a:extLst>
              <a:ext uri="{FF2B5EF4-FFF2-40B4-BE49-F238E27FC236}">
                <a16:creationId xmlns:a16="http://schemas.microsoft.com/office/drawing/2014/main" id="{9FB664AB-7ADE-6ABD-0A8B-1E8DDFE8B33A}"/>
              </a:ext>
            </a:extLst>
          </p:cNvPr>
          <p:cNvSpPr>
            <a:spLocks noGrp="1"/>
          </p:cNvSpPr>
          <p:nvPr>
            <p:ph idx="4294967295"/>
          </p:nvPr>
        </p:nvSpPr>
        <p:spPr>
          <a:xfrm>
            <a:off x="0" y="1412875"/>
            <a:ext cx="11376025" cy="4752975"/>
          </a:xfrm>
        </p:spPr>
        <p:txBody>
          <a:bodyPr>
            <a:normAutofit/>
          </a:bodyPr>
          <a:lstStyle/>
          <a:p>
            <a:pPr algn="l">
              <a:buFont typeface="Arial" panose="020B0604020202020204" pitchFamily="34" charset="0"/>
              <a:buChar char="•"/>
            </a:pPr>
            <a:r>
              <a:rPr lang="fr-FR" sz="1800" dirty="0">
                <a:solidFill>
                  <a:srgbClr val="003883"/>
                </a:solidFill>
                <a:ea typeface="+mj-ea"/>
                <a:cs typeface="+mj-cs"/>
              </a:rPr>
              <a:t>technologie exclusive à nano-billes </a:t>
            </a:r>
          </a:p>
          <a:p>
            <a:pPr algn="l">
              <a:buFont typeface="Arial" panose="020B0604020202020204" pitchFamily="34" charset="0"/>
              <a:buChar char="•"/>
            </a:pPr>
            <a:r>
              <a:rPr lang="fr-FR" sz="1800" dirty="0">
                <a:solidFill>
                  <a:srgbClr val="003883"/>
                </a:solidFill>
                <a:ea typeface="+mj-ea"/>
                <a:cs typeface="+mj-cs"/>
              </a:rPr>
              <a:t>plus de 300 extraits d’allergènes natifs et moléculaires </a:t>
            </a:r>
          </a:p>
          <a:p>
            <a:pPr algn="l">
              <a:buFont typeface="Arial" panose="020B0604020202020204" pitchFamily="34" charset="0"/>
              <a:buChar char="•"/>
            </a:pPr>
            <a:r>
              <a:rPr lang="fr-FR" sz="1800" dirty="0">
                <a:solidFill>
                  <a:srgbClr val="003883"/>
                </a:solidFill>
                <a:ea typeface="+mj-ea"/>
                <a:cs typeface="+mj-cs"/>
              </a:rPr>
              <a:t>dosage des IgE totales</a:t>
            </a:r>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8832304" y="632188"/>
            <a:ext cx="2790246" cy="2348880"/>
          </a:xfrm>
          <a:prstGeom prst="rect">
            <a:avLst/>
          </a:prstGeom>
        </p:spPr>
      </p:pic>
      <p:pic>
        <p:nvPicPr>
          <p:cNvPr id="7" name="Image 6">
            <a:extLst>
              <a:ext uri="{FF2B5EF4-FFF2-40B4-BE49-F238E27FC236}">
                <a16:creationId xmlns:a16="http://schemas.microsoft.com/office/drawing/2014/main" id="{61C3D7BD-0B65-BA1F-99BC-8249B4B22C22}"/>
              </a:ext>
            </a:extLst>
          </p:cNvPr>
          <p:cNvPicPr>
            <a:picLocks noChangeAspect="1"/>
          </p:cNvPicPr>
          <p:nvPr/>
        </p:nvPicPr>
        <p:blipFill>
          <a:blip r:embed="rId3"/>
          <a:stretch>
            <a:fillRect/>
          </a:stretch>
        </p:blipFill>
        <p:spPr>
          <a:xfrm>
            <a:off x="3107668" y="2422423"/>
            <a:ext cx="3240360" cy="4063855"/>
          </a:xfrm>
          <a:prstGeom prst="rect">
            <a:avLst/>
          </a:prstGeom>
          <a:effectLst>
            <a:outerShdw blurRad="50800" dist="38100" dir="5400000" algn="t" rotWithShape="0">
              <a:prstClr val="black">
                <a:alpha val="40000"/>
              </a:prstClr>
            </a:outerShdw>
          </a:effectLst>
        </p:spPr>
      </p:pic>
      <p:pic>
        <p:nvPicPr>
          <p:cNvPr id="11" name="Image 10">
            <a:extLst>
              <a:ext uri="{FF2B5EF4-FFF2-40B4-BE49-F238E27FC236}">
                <a16:creationId xmlns:a16="http://schemas.microsoft.com/office/drawing/2014/main" id="{4F61D191-396F-0A38-6D48-768C7D4922E7}"/>
              </a:ext>
            </a:extLst>
          </p:cNvPr>
          <p:cNvPicPr>
            <a:picLocks noChangeAspect="1"/>
          </p:cNvPicPr>
          <p:nvPr/>
        </p:nvPicPr>
        <p:blipFill>
          <a:blip r:embed="rId4"/>
          <a:stretch>
            <a:fillRect/>
          </a:stretch>
        </p:blipFill>
        <p:spPr>
          <a:xfrm>
            <a:off x="6528048" y="2528621"/>
            <a:ext cx="2952328" cy="38514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558342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12</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t>ALEX® </a:t>
            </a:r>
            <a:r>
              <a:rPr lang="fr-FR" sz="3200" dirty="0"/>
              <a:t>-</a:t>
            </a:r>
            <a:r>
              <a:rPr lang="fr-FR" dirty="0"/>
              <a:t> </a:t>
            </a:r>
            <a:r>
              <a:rPr lang="fr-FR" sz="2400" dirty="0"/>
              <a:t>Explorateur d’allergies</a:t>
            </a:r>
            <a:endParaRPr lang="fr-FR" dirty="0"/>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8832304" y="632188"/>
            <a:ext cx="2790246" cy="2348880"/>
          </a:xfrm>
          <a:prstGeom prst="rect">
            <a:avLst/>
          </a:prstGeom>
        </p:spPr>
      </p:pic>
      <p:pic>
        <p:nvPicPr>
          <p:cNvPr id="8" name="Image 7">
            <a:extLst>
              <a:ext uri="{FF2B5EF4-FFF2-40B4-BE49-F238E27FC236}">
                <a16:creationId xmlns:a16="http://schemas.microsoft.com/office/drawing/2014/main" id="{59569195-3B10-97A7-A97E-B80EABC74FDC}"/>
              </a:ext>
            </a:extLst>
          </p:cNvPr>
          <p:cNvPicPr>
            <a:picLocks noChangeAspect="1"/>
          </p:cNvPicPr>
          <p:nvPr/>
        </p:nvPicPr>
        <p:blipFill>
          <a:blip r:embed="rId3"/>
          <a:stretch>
            <a:fillRect/>
          </a:stretch>
        </p:blipFill>
        <p:spPr>
          <a:xfrm>
            <a:off x="911424" y="1412776"/>
            <a:ext cx="2858238" cy="4293096"/>
          </a:xfrm>
          <a:prstGeom prst="rect">
            <a:avLst/>
          </a:prstGeom>
        </p:spPr>
      </p:pic>
      <p:pic>
        <p:nvPicPr>
          <p:cNvPr id="10" name="Image 9">
            <a:extLst>
              <a:ext uri="{FF2B5EF4-FFF2-40B4-BE49-F238E27FC236}">
                <a16:creationId xmlns:a16="http://schemas.microsoft.com/office/drawing/2014/main" id="{BB68839D-192C-6F70-B6C2-F7E8AA1A3729}"/>
              </a:ext>
            </a:extLst>
          </p:cNvPr>
          <p:cNvPicPr>
            <a:picLocks noChangeAspect="1"/>
          </p:cNvPicPr>
          <p:nvPr/>
        </p:nvPicPr>
        <p:blipFill>
          <a:blip r:embed="rId4"/>
          <a:stretch>
            <a:fillRect/>
          </a:stretch>
        </p:blipFill>
        <p:spPr>
          <a:xfrm>
            <a:off x="6450281" y="2343821"/>
            <a:ext cx="2143320" cy="1949275"/>
          </a:xfrm>
          <a:prstGeom prst="rect">
            <a:avLst/>
          </a:prstGeom>
        </p:spPr>
      </p:pic>
      <p:pic>
        <p:nvPicPr>
          <p:cNvPr id="12" name="Image 11">
            <a:extLst>
              <a:ext uri="{FF2B5EF4-FFF2-40B4-BE49-F238E27FC236}">
                <a16:creationId xmlns:a16="http://schemas.microsoft.com/office/drawing/2014/main" id="{D9FC26D6-FFCF-98BA-A5A4-05B73207B47D}"/>
              </a:ext>
            </a:extLst>
          </p:cNvPr>
          <p:cNvPicPr>
            <a:picLocks noChangeAspect="1"/>
          </p:cNvPicPr>
          <p:nvPr/>
        </p:nvPicPr>
        <p:blipFill>
          <a:blip r:embed="rId5"/>
          <a:stretch>
            <a:fillRect/>
          </a:stretch>
        </p:blipFill>
        <p:spPr>
          <a:xfrm>
            <a:off x="3934559" y="2252780"/>
            <a:ext cx="2350825" cy="2613088"/>
          </a:xfrm>
          <a:prstGeom prst="rect">
            <a:avLst/>
          </a:prstGeom>
        </p:spPr>
      </p:pic>
    </p:spTree>
    <p:extLst>
      <p:ext uri="{BB962C8B-B14F-4D97-AF65-F5344CB8AC3E}">
        <p14:creationId xmlns:p14="http://schemas.microsoft.com/office/powerpoint/2010/main" val="397264317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13</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solidFill>
                  <a:schemeClr val="tx2"/>
                </a:solidFill>
              </a:rPr>
              <a:t>ALEX® </a:t>
            </a:r>
            <a:r>
              <a:rPr lang="fr-FR" sz="1800" i="0" u="none" strike="noStrike" baseline="0" dirty="0">
                <a:solidFill>
                  <a:schemeClr val="tx2"/>
                </a:solidFill>
                <a:latin typeface="TradeGothicLTStd-Bd2"/>
              </a:rPr>
              <a:t>Explorateur d’allergies</a:t>
            </a:r>
            <a:endParaRPr lang="fr-FR" dirty="0">
              <a:solidFill>
                <a:schemeClr val="tx2"/>
              </a:solidFill>
            </a:endParaRPr>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10625890" y="-50100"/>
            <a:ext cx="1566110" cy="1318380"/>
          </a:xfrm>
          <a:prstGeom prst="rect">
            <a:avLst/>
          </a:prstGeom>
        </p:spPr>
      </p:pic>
      <p:grpSp>
        <p:nvGrpSpPr>
          <p:cNvPr id="13" name="Groupe 12">
            <a:extLst>
              <a:ext uri="{FF2B5EF4-FFF2-40B4-BE49-F238E27FC236}">
                <a16:creationId xmlns:a16="http://schemas.microsoft.com/office/drawing/2014/main" id="{9F5DD91C-3287-AF0E-DE54-0C7402889957}"/>
              </a:ext>
            </a:extLst>
          </p:cNvPr>
          <p:cNvGrpSpPr/>
          <p:nvPr/>
        </p:nvGrpSpPr>
        <p:grpSpPr>
          <a:xfrm>
            <a:off x="228744" y="1268760"/>
            <a:ext cx="2698904" cy="4176464"/>
            <a:chOff x="228744" y="1268760"/>
            <a:chExt cx="3064854" cy="4554768"/>
          </a:xfrm>
        </p:grpSpPr>
        <p:pic>
          <p:nvPicPr>
            <p:cNvPr id="7" name="Image 6">
              <a:extLst>
                <a:ext uri="{FF2B5EF4-FFF2-40B4-BE49-F238E27FC236}">
                  <a16:creationId xmlns:a16="http://schemas.microsoft.com/office/drawing/2014/main" id="{1AC097D7-067D-0E91-5EF6-9E6CC56D91FD}"/>
                </a:ext>
              </a:extLst>
            </p:cNvPr>
            <p:cNvPicPr>
              <a:picLocks noChangeAspect="1"/>
            </p:cNvPicPr>
            <p:nvPr/>
          </p:nvPicPr>
          <p:blipFill>
            <a:blip r:embed="rId3"/>
            <a:stretch>
              <a:fillRect/>
            </a:stretch>
          </p:blipFill>
          <p:spPr>
            <a:xfrm>
              <a:off x="228744" y="1268760"/>
              <a:ext cx="3064854" cy="4003582"/>
            </a:xfrm>
            <a:prstGeom prst="rect">
              <a:avLst/>
            </a:prstGeom>
          </p:spPr>
        </p:pic>
        <p:pic>
          <p:nvPicPr>
            <p:cNvPr id="11" name="Image 10">
              <a:extLst>
                <a:ext uri="{FF2B5EF4-FFF2-40B4-BE49-F238E27FC236}">
                  <a16:creationId xmlns:a16="http://schemas.microsoft.com/office/drawing/2014/main" id="{26F36139-BD98-0687-60AA-FAD4EE6BD1BC}"/>
                </a:ext>
              </a:extLst>
            </p:cNvPr>
            <p:cNvPicPr>
              <a:picLocks noChangeAspect="1"/>
            </p:cNvPicPr>
            <p:nvPr/>
          </p:nvPicPr>
          <p:blipFill>
            <a:blip r:embed="rId4"/>
            <a:stretch>
              <a:fillRect/>
            </a:stretch>
          </p:blipFill>
          <p:spPr>
            <a:xfrm>
              <a:off x="263351" y="5223159"/>
              <a:ext cx="2952329" cy="600369"/>
            </a:xfrm>
            <a:prstGeom prst="rect">
              <a:avLst/>
            </a:prstGeom>
          </p:spPr>
        </p:pic>
      </p:grpSp>
      <p:pic>
        <p:nvPicPr>
          <p:cNvPr id="15" name="Image 14">
            <a:extLst>
              <a:ext uri="{FF2B5EF4-FFF2-40B4-BE49-F238E27FC236}">
                <a16:creationId xmlns:a16="http://schemas.microsoft.com/office/drawing/2014/main" id="{E589FA60-5483-04D1-18E3-595342B53B6E}"/>
              </a:ext>
            </a:extLst>
          </p:cNvPr>
          <p:cNvPicPr>
            <a:picLocks noChangeAspect="1"/>
          </p:cNvPicPr>
          <p:nvPr/>
        </p:nvPicPr>
        <p:blipFill>
          <a:blip r:embed="rId5"/>
          <a:stretch>
            <a:fillRect/>
          </a:stretch>
        </p:blipFill>
        <p:spPr>
          <a:xfrm>
            <a:off x="3080420" y="1266467"/>
            <a:ext cx="2442950" cy="1786927"/>
          </a:xfrm>
          <a:prstGeom prst="rect">
            <a:avLst/>
          </a:prstGeom>
        </p:spPr>
      </p:pic>
      <p:pic>
        <p:nvPicPr>
          <p:cNvPr id="17" name="Image 16">
            <a:extLst>
              <a:ext uri="{FF2B5EF4-FFF2-40B4-BE49-F238E27FC236}">
                <a16:creationId xmlns:a16="http://schemas.microsoft.com/office/drawing/2014/main" id="{522D0101-68FD-C204-07D7-917FFB1297EA}"/>
              </a:ext>
            </a:extLst>
          </p:cNvPr>
          <p:cNvPicPr>
            <a:picLocks noChangeAspect="1"/>
          </p:cNvPicPr>
          <p:nvPr/>
        </p:nvPicPr>
        <p:blipFill>
          <a:blip r:embed="rId6"/>
          <a:stretch>
            <a:fillRect/>
          </a:stretch>
        </p:blipFill>
        <p:spPr>
          <a:xfrm>
            <a:off x="5735960" y="1264104"/>
            <a:ext cx="2457437" cy="3530685"/>
          </a:xfrm>
          <a:prstGeom prst="rect">
            <a:avLst/>
          </a:prstGeom>
        </p:spPr>
      </p:pic>
      <p:pic>
        <p:nvPicPr>
          <p:cNvPr id="8" name="Image 7">
            <a:extLst>
              <a:ext uri="{FF2B5EF4-FFF2-40B4-BE49-F238E27FC236}">
                <a16:creationId xmlns:a16="http://schemas.microsoft.com/office/drawing/2014/main" id="{276760F3-9EC8-8BE1-5237-B1E6178A4A6B}"/>
              </a:ext>
            </a:extLst>
          </p:cNvPr>
          <p:cNvPicPr>
            <a:picLocks noChangeAspect="1"/>
          </p:cNvPicPr>
          <p:nvPr/>
        </p:nvPicPr>
        <p:blipFill>
          <a:blip r:embed="rId7"/>
          <a:stretch>
            <a:fillRect/>
          </a:stretch>
        </p:blipFill>
        <p:spPr>
          <a:xfrm>
            <a:off x="3051445" y="3140968"/>
            <a:ext cx="2457437" cy="2868642"/>
          </a:xfrm>
          <a:prstGeom prst="rect">
            <a:avLst/>
          </a:prstGeom>
        </p:spPr>
      </p:pic>
      <p:pic>
        <p:nvPicPr>
          <p:cNvPr id="10" name="Image 9">
            <a:extLst>
              <a:ext uri="{FF2B5EF4-FFF2-40B4-BE49-F238E27FC236}">
                <a16:creationId xmlns:a16="http://schemas.microsoft.com/office/drawing/2014/main" id="{C9D5ECF8-3BEF-E8C0-27E7-9682CB937580}"/>
              </a:ext>
            </a:extLst>
          </p:cNvPr>
          <p:cNvPicPr>
            <a:picLocks noChangeAspect="1"/>
          </p:cNvPicPr>
          <p:nvPr/>
        </p:nvPicPr>
        <p:blipFill>
          <a:blip r:embed="rId8"/>
          <a:stretch>
            <a:fillRect/>
          </a:stretch>
        </p:blipFill>
        <p:spPr>
          <a:xfrm>
            <a:off x="8420475" y="1261568"/>
            <a:ext cx="2330934" cy="2912457"/>
          </a:xfrm>
          <a:prstGeom prst="rect">
            <a:avLst/>
          </a:prstGeom>
        </p:spPr>
      </p:pic>
      <p:pic>
        <p:nvPicPr>
          <p:cNvPr id="14" name="Image 13">
            <a:extLst>
              <a:ext uri="{FF2B5EF4-FFF2-40B4-BE49-F238E27FC236}">
                <a16:creationId xmlns:a16="http://schemas.microsoft.com/office/drawing/2014/main" id="{3C735202-1E85-D2C2-29BB-0DAFA61A6829}"/>
              </a:ext>
            </a:extLst>
          </p:cNvPr>
          <p:cNvPicPr>
            <a:picLocks noChangeAspect="1"/>
          </p:cNvPicPr>
          <p:nvPr/>
        </p:nvPicPr>
        <p:blipFill>
          <a:blip r:embed="rId9"/>
          <a:stretch>
            <a:fillRect/>
          </a:stretch>
        </p:blipFill>
        <p:spPr>
          <a:xfrm>
            <a:off x="8420475" y="4207879"/>
            <a:ext cx="2330934" cy="2621130"/>
          </a:xfrm>
          <a:prstGeom prst="rect">
            <a:avLst/>
          </a:prstGeom>
        </p:spPr>
      </p:pic>
    </p:spTree>
    <p:extLst>
      <p:ext uri="{BB962C8B-B14F-4D97-AF65-F5344CB8AC3E}">
        <p14:creationId xmlns:p14="http://schemas.microsoft.com/office/powerpoint/2010/main" val="282667136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14</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solidFill>
                  <a:schemeClr val="tx2"/>
                </a:solidFill>
              </a:rPr>
              <a:t>ALEX® </a:t>
            </a:r>
            <a:r>
              <a:rPr lang="fr-FR" sz="1800" i="0" u="none" strike="noStrike" baseline="0" dirty="0">
                <a:solidFill>
                  <a:schemeClr val="tx2"/>
                </a:solidFill>
                <a:latin typeface="TradeGothicLTStd-Bd2"/>
              </a:rPr>
              <a:t>Explorateur d’allergies</a:t>
            </a:r>
            <a:endParaRPr lang="fr-FR" dirty="0">
              <a:solidFill>
                <a:schemeClr val="tx2"/>
              </a:solidFill>
            </a:endParaRPr>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10625890" y="-50100"/>
            <a:ext cx="1566110" cy="1318380"/>
          </a:xfrm>
          <a:prstGeom prst="rect">
            <a:avLst/>
          </a:prstGeom>
        </p:spPr>
      </p:pic>
      <p:pic>
        <p:nvPicPr>
          <p:cNvPr id="5" name="Image 4">
            <a:extLst>
              <a:ext uri="{FF2B5EF4-FFF2-40B4-BE49-F238E27FC236}">
                <a16:creationId xmlns:a16="http://schemas.microsoft.com/office/drawing/2014/main" id="{E45FE23D-B081-BDC9-F5D8-93AA6191EC7C}"/>
              </a:ext>
            </a:extLst>
          </p:cNvPr>
          <p:cNvPicPr>
            <a:picLocks noChangeAspect="1"/>
          </p:cNvPicPr>
          <p:nvPr/>
        </p:nvPicPr>
        <p:blipFill>
          <a:blip r:embed="rId3"/>
          <a:stretch>
            <a:fillRect/>
          </a:stretch>
        </p:blipFill>
        <p:spPr>
          <a:xfrm>
            <a:off x="2783632" y="1246448"/>
            <a:ext cx="2232247" cy="2059458"/>
          </a:xfrm>
          <a:prstGeom prst="rect">
            <a:avLst/>
          </a:prstGeom>
        </p:spPr>
      </p:pic>
      <p:pic>
        <p:nvPicPr>
          <p:cNvPr id="12" name="Image 11">
            <a:extLst>
              <a:ext uri="{FF2B5EF4-FFF2-40B4-BE49-F238E27FC236}">
                <a16:creationId xmlns:a16="http://schemas.microsoft.com/office/drawing/2014/main" id="{89D257AC-754C-7C3F-7C01-ED387B4647AE}"/>
              </a:ext>
            </a:extLst>
          </p:cNvPr>
          <p:cNvPicPr>
            <a:picLocks noChangeAspect="1"/>
          </p:cNvPicPr>
          <p:nvPr/>
        </p:nvPicPr>
        <p:blipFill>
          <a:blip r:embed="rId4"/>
          <a:stretch>
            <a:fillRect/>
          </a:stretch>
        </p:blipFill>
        <p:spPr>
          <a:xfrm>
            <a:off x="2767207" y="3398341"/>
            <a:ext cx="2291636" cy="1496579"/>
          </a:xfrm>
          <a:prstGeom prst="rect">
            <a:avLst/>
          </a:prstGeom>
        </p:spPr>
      </p:pic>
      <p:pic>
        <p:nvPicPr>
          <p:cNvPr id="18" name="Image 17">
            <a:extLst>
              <a:ext uri="{FF2B5EF4-FFF2-40B4-BE49-F238E27FC236}">
                <a16:creationId xmlns:a16="http://schemas.microsoft.com/office/drawing/2014/main" id="{5011A8AF-8FFA-D471-C458-F53DE2429355}"/>
              </a:ext>
            </a:extLst>
          </p:cNvPr>
          <p:cNvPicPr>
            <a:picLocks noChangeAspect="1"/>
          </p:cNvPicPr>
          <p:nvPr/>
        </p:nvPicPr>
        <p:blipFill>
          <a:blip r:embed="rId5"/>
          <a:stretch>
            <a:fillRect/>
          </a:stretch>
        </p:blipFill>
        <p:spPr>
          <a:xfrm>
            <a:off x="5313658" y="1196582"/>
            <a:ext cx="2320682" cy="4869160"/>
          </a:xfrm>
          <a:prstGeom prst="rect">
            <a:avLst/>
          </a:prstGeom>
        </p:spPr>
      </p:pic>
      <p:pic>
        <p:nvPicPr>
          <p:cNvPr id="20" name="Image 19">
            <a:extLst>
              <a:ext uri="{FF2B5EF4-FFF2-40B4-BE49-F238E27FC236}">
                <a16:creationId xmlns:a16="http://schemas.microsoft.com/office/drawing/2014/main" id="{BC7C2921-5AE5-5FC0-EDD4-342DFE7B0D85}"/>
              </a:ext>
            </a:extLst>
          </p:cNvPr>
          <p:cNvPicPr>
            <a:picLocks noChangeAspect="1"/>
          </p:cNvPicPr>
          <p:nvPr/>
        </p:nvPicPr>
        <p:blipFill>
          <a:blip r:embed="rId6"/>
          <a:stretch>
            <a:fillRect/>
          </a:stretch>
        </p:blipFill>
        <p:spPr>
          <a:xfrm>
            <a:off x="119336" y="1246447"/>
            <a:ext cx="2508268" cy="4365104"/>
          </a:xfrm>
          <a:prstGeom prst="rect">
            <a:avLst/>
          </a:prstGeom>
        </p:spPr>
      </p:pic>
      <p:pic>
        <p:nvPicPr>
          <p:cNvPr id="22" name="Image 21">
            <a:extLst>
              <a:ext uri="{FF2B5EF4-FFF2-40B4-BE49-F238E27FC236}">
                <a16:creationId xmlns:a16="http://schemas.microsoft.com/office/drawing/2014/main" id="{D37FD105-D095-F75B-2239-786310F30220}"/>
              </a:ext>
            </a:extLst>
          </p:cNvPr>
          <p:cNvPicPr>
            <a:picLocks noChangeAspect="1"/>
          </p:cNvPicPr>
          <p:nvPr/>
        </p:nvPicPr>
        <p:blipFill>
          <a:blip r:embed="rId7"/>
          <a:stretch>
            <a:fillRect/>
          </a:stretch>
        </p:blipFill>
        <p:spPr>
          <a:xfrm>
            <a:off x="7877812" y="1196582"/>
            <a:ext cx="2020057" cy="4149080"/>
          </a:xfrm>
          <a:prstGeom prst="rect">
            <a:avLst/>
          </a:prstGeom>
        </p:spPr>
      </p:pic>
    </p:spTree>
    <p:extLst>
      <p:ext uri="{BB962C8B-B14F-4D97-AF65-F5344CB8AC3E}">
        <p14:creationId xmlns:p14="http://schemas.microsoft.com/office/powerpoint/2010/main" val="334229351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60AC9412-155C-6E9E-21AE-0BAD975E2922}"/>
              </a:ext>
            </a:extLst>
          </p:cNvPr>
          <p:cNvSpPr>
            <a:spLocks noGrp="1"/>
          </p:cNvSpPr>
          <p:nvPr>
            <p:ph type="body" sz="quarter" idx="11"/>
          </p:nvPr>
        </p:nvSpPr>
        <p:spPr>
          <a:xfrm>
            <a:off x="5926833" y="1371375"/>
            <a:ext cx="5366527" cy="3024187"/>
          </a:xfrm>
        </p:spPr>
        <p:txBody>
          <a:bodyPr>
            <a:normAutofit/>
          </a:bodyPr>
          <a:lstStyle/>
          <a:p>
            <a:pPr algn="ctr"/>
            <a:r>
              <a:rPr lang="fr-FR" b="1" dirty="0">
                <a:solidFill>
                  <a:schemeClr val="accent5"/>
                </a:solidFill>
              </a:rPr>
              <a:t>Les intolérances alimentaires </a:t>
            </a:r>
            <a:endParaRPr lang="fr-FR" dirty="0">
              <a:solidFill>
                <a:schemeClr val="accent5"/>
              </a:solidFill>
            </a:endParaRPr>
          </a:p>
        </p:txBody>
      </p:sp>
      <p:sp>
        <p:nvSpPr>
          <p:cNvPr id="5" name="Espace réservé du numéro de diapositive 4"/>
          <p:cNvSpPr>
            <a:spLocks noGrp="1"/>
          </p:cNvSpPr>
          <p:nvPr>
            <p:ph type="sldNum" sz="quarter" idx="4294967295"/>
          </p:nvPr>
        </p:nvSpPr>
        <p:spPr>
          <a:xfrm>
            <a:off x="11617325" y="6356350"/>
            <a:ext cx="574675" cy="365125"/>
          </a:xfrm>
        </p:spPr>
        <p:txBody>
          <a:bodyPr/>
          <a:lstStyle/>
          <a:p>
            <a:fld id="{5F11E42F-C915-4F39-9162-A1AFC63CA391}" type="slidenum">
              <a:rPr lang="fr-FR" smtClean="0"/>
              <a:pPr/>
              <a:t>15</a:t>
            </a:fld>
            <a:endParaRPr lang="fr-FR"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16</a:t>
            </a:fld>
            <a:endParaRPr lang="fr-FR" dirty="0"/>
          </a:p>
        </p:txBody>
      </p:sp>
      <p:sp>
        <p:nvSpPr>
          <p:cNvPr id="2" name="Titre 1"/>
          <p:cNvSpPr>
            <a:spLocks noGrp="1"/>
          </p:cNvSpPr>
          <p:nvPr>
            <p:ph type="title"/>
          </p:nvPr>
        </p:nvSpPr>
        <p:spPr/>
        <p:txBody>
          <a:bodyPr/>
          <a:lstStyle/>
          <a:p>
            <a:r>
              <a:rPr lang="fr-FR" dirty="0"/>
              <a:t>Les intolérances alimentaires</a:t>
            </a:r>
          </a:p>
        </p:txBody>
      </p:sp>
      <p:sp>
        <p:nvSpPr>
          <p:cNvPr id="3" name="Espace réservé du contenu 2"/>
          <p:cNvSpPr>
            <a:spLocks noGrp="1"/>
          </p:cNvSpPr>
          <p:nvPr>
            <p:ph idx="1"/>
          </p:nvPr>
        </p:nvSpPr>
        <p:spPr/>
        <p:txBody>
          <a:bodyPr>
            <a:normAutofit/>
          </a:bodyPr>
          <a:lstStyle/>
          <a:p>
            <a:pPr>
              <a:lnSpc>
                <a:spcPct val="120000"/>
              </a:lnSpc>
              <a:spcAft>
                <a:spcPts val="1200"/>
              </a:spcAft>
              <a:buFont typeface="Wingdings" pitchFamily="2" charset="2"/>
              <a:buChar char="Ø"/>
            </a:pPr>
            <a:endParaRPr lang="fr-FR" sz="1900" dirty="0">
              <a:solidFill>
                <a:schemeClr val="tx2"/>
              </a:solidFill>
            </a:endParaRPr>
          </a:p>
          <a:p>
            <a:pPr>
              <a:lnSpc>
                <a:spcPct val="120000"/>
              </a:lnSpc>
              <a:spcAft>
                <a:spcPts val="1200"/>
              </a:spcAft>
              <a:buFont typeface="Wingdings" pitchFamily="2" charset="2"/>
              <a:buChar char="Ø"/>
            </a:pPr>
            <a:r>
              <a:rPr lang="fr-FR" sz="1900" b="1" dirty="0">
                <a:solidFill>
                  <a:schemeClr val="tx2"/>
                </a:solidFill>
              </a:rPr>
              <a:t>Les intolérances alimentaires IgG dépendantes </a:t>
            </a:r>
            <a:r>
              <a:rPr lang="fr-FR" sz="1900" dirty="0">
                <a:solidFill>
                  <a:schemeClr val="tx2"/>
                </a:solidFill>
              </a:rPr>
              <a:t>surviennent lorsque le système immunitaire produit des </a:t>
            </a:r>
            <a:r>
              <a:rPr lang="fr-FR" sz="1900" b="1" dirty="0">
                <a:solidFill>
                  <a:schemeClr val="accent2"/>
                </a:solidFill>
              </a:rPr>
              <a:t>anticorps type IgG spécifiques </a:t>
            </a:r>
            <a:r>
              <a:rPr lang="fr-FR" sz="1900" dirty="0">
                <a:solidFill>
                  <a:schemeClr val="tx2"/>
                </a:solidFill>
              </a:rPr>
              <a:t>de certains aliments. </a:t>
            </a:r>
          </a:p>
          <a:p>
            <a:pPr>
              <a:lnSpc>
                <a:spcPct val="120000"/>
              </a:lnSpc>
              <a:buFont typeface="Wingdings" pitchFamily="2" charset="2"/>
              <a:buChar char="Ø"/>
            </a:pPr>
            <a:r>
              <a:rPr lang="fr-FR" sz="1800" dirty="0">
                <a:solidFill>
                  <a:schemeClr val="tx2"/>
                </a:solidFill>
              </a:rPr>
              <a:t>Ces anticorps peuvent induire une inflammation chronique, altérer la flore intestinale (dysbiose), augmenter la perméabilité intestinale et favoriser le passage de macromolécules dans la circulation. Les complexes immuns formés peuvent perturber diverses fonctions physiologiques et contribuer à des pathologies chroniques.</a:t>
            </a:r>
          </a:p>
          <a:p>
            <a:pPr>
              <a:lnSpc>
                <a:spcPct val="120000"/>
              </a:lnSpc>
              <a:buFont typeface="Wingdings" pitchFamily="2" charset="2"/>
              <a:buChar char="Ø"/>
            </a:pPr>
            <a:r>
              <a:rPr lang="fr-FR" sz="1900" b="1" dirty="0">
                <a:solidFill>
                  <a:schemeClr val="tx2"/>
                </a:solidFill>
              </a:rPr>
              <a:t>Les symptômes apparaissent jusqu’à trois jours après la consommation d’un aliment déclencheur.</a:t>
            </a:r>
          </a:p>
          <a:p>
            <a:endParaRPr lang="fr-FR"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17</a:t>
            </a:fld>
            <a:endParaRPr lang="fr-FR" dirty="0"/>
          </a:p>
        </p:txBody>
      </p:sp>
      <p:sp>
        <p:nvSpPr>
          <p:cNvPr id="2" name="Titre 1"/>
          <p:cNvSpPr>
            <a:spLocks noGrp="1"/>
          </p:cNvSpPr>
          <p:nvPr>
            <p:ph type="title"/>
          </p:nvPr>
        </p:nvSpPr>
        <p:spPr/>
        <p:txBody>
          <a:bodyPr/>
          <a:lstStyle/>
          <a:p>
            <a:r>
              <a:rPr lang="fr-FR" dirty="0"/>
              <a:t>Les intolérances alimentaires (suite)</a:t>
            </a:r>
          </a:p>
        </p:txBody>
      </p:sp>
      <p:sp>
        <p:nvSpPr>
          <p:cNvPr id="3" name="Espace réservé du contenu 2"/>
          <p:cNvSpPr>
            <a:spLocks noGrp="1"/>
          </p:cNvSpPr>
          <p:nvPr>
            <p:ph idx="1"/>
          </p:nvPr>
        </p:nvSpPr>
        <p:spPr/>
        <p:txBody>
          <a:bodyPr>
            <a:normAutofit/>
          </a:bodyPr>
          <a:lstStyle/>
          <a:p>
            <a:pPr>
              <a:lnSpc>
                <a:spcPct val="100000"/>
              </a:lnSpc>
              <a:spcBef>
                <a:spcPts val="0"/>
              </a:spcBef>
              <a:buClrTx/>
              <a:buNone/>
              <a:defRPr/>
            </a:pPr>
            <a:endParaRPr lang="fr-FR" dirty="0">
              <a:solidFill>
                <a:schemeClr val="accent2"/>
              </a:solidFill>
            </a:endParaRPr>
          </a:p>
          <a:p>
            <a:pPr>
              <a:lnSpc>
                <a:spcPct val="100000"/>
              </a:lnSpc>
              <a:spcBef>
                <a:spcPts val="0"/>
              </a:spcBef>
              <a:buClrTx/>
              <a:buFont typeface="Wingdings" pitchFamily="2" charset="2"/>
              <a:buChar char="Ø"/>
              <a:defRPr/>
            </a:pPr>
            <a:r>
              <a:rPr lang="fr-FR" dirty="0">
                <a:solidFill>
                  <a:schemeClr val="accent2"/>
                </a:solidFill>
              </a:rPr>
              <a:t> </a:t>
            </a:r>
            <a:r>
              <a:rPr lang="fr-FR" dirty="0">
                <a:solidFill>
                  <a:schemeClr val="tx2"/>
                </a:solidFill>
              </a:rPr>
              <a:t>Le diagnostic et le suivi reposent sur : </a:t>
            </a:r>
          </a:p>
          <a:p>
            <a:pPr>
              <a:lnSpc>
                <a:spcPct val="100000"/>
              </a:lnSpc>
              <a:spcBef>
                <a:spcPts val="0"/>
              </a:spcBef>
              <a:buClrTx/>
              <a:buNone/>
              <a:defRPr/>
            </a:pPr>
            <a:endParaRPr lang="fr-FR" sz="2000" dirty="0">
              <a:solidFill>
                <a:schemeClr val="tx2"/>
              </a:solidFill>
            </a:endParaRPr>
          </a:p>
          <a:p>
            <a:pPr>
              <a:lnSpc>
                <a:spcPct val="100000"/>
              </a:lnSpc>
              <a:spcBef>
                <a:spcPts val="0"/>
              </a:spcBef>
              <a:buClrTx/>
              <a:buNone/>
              <a:defRPr/>
            </a:pPr>
            <a:endParaRPr lang="fr-FR" sz="2000" dirty="0">
              <a:solidFill>
                <a:schemeClr val="tx2"/>
              </a:solidFill>
            </a:endParaRPr>
          </a:p>
          <a:p>
            <a:pPr lvl="0">
              <a:lnSpc>
                <a:spcPct val="100000"/>
              </a:lnSpc>
              <a:spcBef>
                <a:spcPts val="0"/>
              </a:spcBef>
              <a:buClrTx/>
              <a:buFont typeface="Arial" pitchFamily="34" charset="0"/>
              <a:buChar char="•"/>
              <a:defRPr/>
            </a:pPr>
            <a:r>
              <a:rPr lang="fr-FR" sz="2000" b="1" dirty="0">
                <a:solidFill>
                  <a:schemeClr val="tx2"/>
                </a:solidFill>
              </a:rPr>
              <a:t>Le dosage des IgG alimentaires </a:t>
            </a:r>
            <a:r>
              <a:rPr lang="fr-FR" sz="2000" dirty="0">
                <a:solidFill>
                  <a:schemeClr val="tx2"/>
                </a:solidFill>
              </a:rPr>
              <a:t>qui permet d’identifier une source importante d’inflammation chronique</a:t>
            </a:r>
          </a:p>
          <a:p>
            <a:pPr lvl="0">
              <a:lnSpc>
                <a:spcPct val="100000"/>
              </a:lnSpc>
              <a:spcBef>
                <a:spcPts val="0"/>
              </a:spcBef>
              <a:buClrTx/>
              <a:buFont typeface="Arial" pitchFamily="34" charset="0"/>
              <a:buChar char="•"/>
              <a:defRPr/>
            </a:pPr>
            <a:endParaRPr lang="fr-FR" sz="2000" dirty="0">
              <a:solidFill>
                <a:schemeClr val="tx2"/>
              </a:solidFill>
            </a:endParaRPr>
          </a:p>
          <a:p>
            <a:pPr lvl="0">
              <a:lnSpc>
                <a:spcPct val="100000"/>
              </a:lnSpc>
              <a:spcBef>
                <a:spcPts val="0"/>
              </a:spcBef>
              <a:buClrTx/>
              <a:buFont typeface="Arial" pitchFamily="34" charset="0"/>
              <a:buChar char="•"/>
              <a:defRPr/>
            </a:pPr>
            <a:endParaRPr lang="fr-FR" sz="2000" dirty="0">
              <a:solidFill>
                <a:schemeClr val="tx2"/>
              </a:solidFill>
            </a:endParaRPr>
          </a:p>
          <a:p>
            <a:pPr lvl="0">
              <a:lnSpc>
                <a:spcPct val="100000"/>
              </a:lnSpc>
              <a:spcBef>
                <a:spcPts val="0"/>
              </a:spcBef>
              <a:buClrTx/>
              <a:buFont typeface="Arial" pitchFamily="34" charset="0"/>
              <a:buChar char="•"/>
              <a:defRPr/>
            </a:pPr>
            <a:r>
              <a:rPr lang="fr-FR" sz="2000" b="1" dirty="0">
                <a:solidFill>
                  <a:schemeClr val="tx2"/>
                </a:solidFill>
              </a:rPr>
              <a:t>Le retrait des aliments IgG positif  </a:t>
            </a:r>
            <a:r>
              <a:rPr lang="fr-FR" sz="2000" dirty="0">
                <a:solidFill>
                  <a:schemeClr val="tx2"/>
                </a:solidFill>
              </a:rPr>
              <a:t>permet de diminuer l’inflammation chronique et contribue à une amélioration des symptômes voir la disparition de ceux-ci et éventuellement des pathologies liées à l’inflammation chronique.</a:t>
            </a:r>
          </a:p>
          <a:p>
            <a:pPr lvl="0">
              <a:lnSpc>
                <a:spcPct val="100000"/>
              </a:lnSpc>
              <a:spcBef>
                <a:spcPts val="0"/>
              </a:spcBef>
              <a:buClrTx/>
              <a:buNone/>
              <a:defRPr/>
            </a:pPr>
            <a:endParaRPr lang="fr-FR" dirty="0">
              <a:solidFill>
                <a:schemeClr val="tx2"/>
              </a:solidFill>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18</a:t>
            </a:fld>
            <a:endParaRPr lang="fr-FR" dirty="0"/>
          </a:p>
        </p:txBody>
      </p:sp>
      <p:sp>
        <p:nvSpPr>
          <p:cNvPr id="2" name="Titre 1"/>
          <p:cNvSpPr>
            <a:spLocks noGrp="1"/>
          </p:cNvSpPr>
          <p:nvPr>
            <p:ph type="title"/>
          </p:nvPr>
        </p:nvSpPr>
        <p:spPr/>
        <p:txBody>
          <a:bodyPr/>
          <a:lstStyle/>
          <a:p>
            <a:r>
              <a:rPr lang="fr-FR" dirty="0"/>
              <a:t>Indications </a:t>
            </a:r>
          </a:p>
        </p:txBody>
      </p:sp>
      <p:sp>
        <p:nvSpPr>
          <p:cNvPr id="6" name="Espace réservé du contenu 2">
            <a:extLst>
              <a:ext uri="{FF2B5EF4-FFF2-40B4-BE49-F238E27FC236}">
                <a16:creationId xmlns:a16="http://schemas.microsoft.com/office/drawing/2014/main" id="{4E7987B3-66F1-29E9-0901-A5107EBE79E9}"/>
              </a:ext>
            </a:extLst>
          </p:cNvPr>
          <p:cNvSpPr txBox="1">
            <a:spLocks/>
          </p:cNvSpPr>
          <p:nvPr/>
        </p:nvSpPr>
        <p:spPr>
          <a:xfrm>
            <a:off x="407370" y="1052736"/>
            <a:ext cx="11377260" cy="5238750"/>
          </a:xfrm>
          <a:prstGeom prst="rect">
            <a:avLst/>
          </a:prstGeom>
        </p:spPr>
        <p:txBody>
          <a:bodyPr>
            <a:normAutofit fontScale="85000" lnSpcReduction="20000"/>
          </a:bodyPr>
          <a:lstStyle>
            <a:lvl1pPr marL="358775" indent="-358775" algn="l" defTabSz="914400" rtl="0" eaLnBrk="1" latinLnBrk="0" hangingPunct="1">
              <a:lnSpc>
                <a:spcPct val="90000"/>
              </a:lnSpc>
              <a:spcBef>
                <a:spcPts val="1000"/>
              </a:spcBef>
              <a:buClr>
                <a:srgbClr val="EE7D11"/>
              </a:buClr>
              <a:buFont typeface="+mj-lt"/>
              <a:buAutoNum type="arabicPeriod"/>
              <a:defRPr sz="2400" kern="1200">
                <a:solidFill>
                  <a:srgbClr val="EE7D11"/>
                </a:solidFill>
                <a:latin typeface="+mn-lt"/>
                <a:ea typeface="+mn-ea"/>
                <a:cs typeface="+mn-cs"/>
              </a:defRPr>
            </a:lvl1pPr>
            <a:lvl2pPr marL="701675" indent="-342900" algn="l" defTabSz="914400" rtl="0" eaLnBrk="1" latinLnBrk="0" hangingPunct="1">
              <a:lnSpc>
                <a:spcPct val="90000"/>
              </a:lnSpc>
              <a:spcBef>
                <a:spcPts val="500"/>
              </a:spcBef>
              <a:buClr>
                <a:srgbClr val="003883"/>
              </a:buClr>
              <a:buFont typeface="Arial" panose="020B0604020202020204" pitchFamily="34" charset="0"/>
              <a:buChar char="•"/>
              <a:defRPr sz="2000" kern="1200">
                <a:solidFill>
                  <a:srgbClr val="003883"/>
                </a:solidFill>
                <a:latin typeface="+mn-lt"/>
                <a:ea typeface="+mn-ea"/>
                <a:cs typeface="+mn-cs"/>
              </a:defRPr>
            </a:lvl2pPr>
            <a:lvl3pPr marL="1241425" indent="-342900" algn="l" defTabSz="914400" rtl="0" eaLnBrk="1" latinLnBrk="0" hangingPunct="1">
              <a:lnSpc>
                <a:spcPct val="90000"/>
              </a:lnSpc>
              <a:spcBef>
                <a:spcPts val="500"/>
              </a:spcBef>
              <a:buClr>
                <a:srgbClr val="00B0F0"/>
              </a:buClr>
              <a:buFont typeface="Wingdings" pitchFamily="2" charset="2"/>
              <a:buChar char="Ø"/>
              <a:defRPr sz="2000" kern="1200">
                <a:solidFill>
                  <a:srgbClr val="00B0F0"/>
                </a:solidFill>
                <a:latin typeface="+mn-lt"/>
                <a:ea typeface="+mn-ea"/>
                <a:cs typeface="+mn-cs"/>
              </a:defRPr>
            </a:lvl3pPr>
            <a:lvl4pPr marL="1657350" indent="-285750" algn="l" defTabSz="914400" rtl="0" eaLnBrk="1" latinLnBrk="0" hangingPunct="1">
              <a:lnSpc>
                <a:spcPct val="90000"/>
              </a:lnSpc>
              <a:spcBef>
                <a:spcPts val="500"/>
              </a:spcBef>
              <a:buFontTx/>
              <a:buBlip>
                <a:blip r:embed="rId2"/>
              </a:buBlip>
              <a:defRPr sz="1600" kern="1200">
                <a:solidFill>
                  <a:srgbClr val="757575"/>
                </a:solidFill>
                <a:latin typeface="+mn-lt"/>
                <a:ea typeface="+mn-ea"/>
                <a:cs typeface="+mn-cs"/>
              </a:defRPr>
            </a:lvl4pPr>
            <a:lvl5pPr marL="2171700" indent="-342900" algn="l" defTabSz="914400" rtl="0" eaLnBrk="1" latinLnBrk="0" hangingPunct="1">
              <a:lnSpc>
                <a:spcPct val="90000"/>
              </a:lnSpc>
              <a:spcBef>
                <a:spcPts val="500"/>
              </a:spcBef>
              <a:buFont typeface="+mj-lt"/>
              <a:buAutoNum type="alphaLcPeriod"/>
              <a:defRPr sz="1600" kern="1200">
                <a:solidFill>
                  <a:srgbClr val="757575"/>
                </a:solidFill>
                <a:latin typeface="+mn-lt"/>
                <a:ea typeface="+mn-ea"/>
                <a:cs typeface="+mn-cs"/>
              </a:defRPr>
            </a:lvl5pPr>
            <a:lvl6pPr marL="2571750" indent="-285750" algn="l" defTabSz="914400" rtl="0" eaLnBrk="1" latinLnBrk="0" hangingPunct="1">
              <a:lnSpc>
                <a:spcPct val="90000"/>
              </a:lnSpc>
              <a:spcBef>
                <a:spcPts val="500"/>
              </a:spcBef>
              <a:buFont typeface="Arial" panose="020B0604020202020204" pitchFamily="34" charset="0"/>
              <a:buChar char="•"/>
              <a:defRPr sz="1400" kern="1200">
                <a:solidFill>
                  <a:srgbClr val="003883"/>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rgbClr val="00388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FF00"/>
              </a:buClr>
              <a:buFont typeface="+mj-lt"/>
              <a:buNone/>
            </a:pPr>
            <a:endParaRPr lang="fr-FR" sz="2000" b="1"/>
          </a:p>
          <a:p>
            <a:pPr marL="0" indent="0">
              <a:buClr>
                <a:srgbClr val="FFFF00"/>
              </a:buClr>
              <a:buFont typeface="+mj-lt"/>
              <a:buNone/>
            </a:pPr>
            <a:r>
              <a:rPr lang="fr-FR" sz="2100" b="1"/>
              <a:t>Toute maladie inflammatoire chronique</a:t>
            </a:r>
          </a:p>
          <a:p>
            <a:pPr marL="0" indent="0">
              <a:buClr>
                <a:srgbClr val="FFFF00"/>
              </a:buClr>
              <a:buFont typeface="+mj-lt"/>
              <a:buNone/>
            </a:pPr>
            <a:r>
              <a:rPr lang="fr-FR" sz="2000" b="1">
                <a:solidFill>
                  <a:schemeClr val="tx2"/>
                </a:solidFill>
              </a:rPr>
              <a:t>Trouble hormonal</a:t>
            </a:r>
            <a:r>
              <a:rPr lang="fr-FR" sz="2000">
                <a:solidFill>
                  <a:schemeClr val="tx2"/>
                </a:solidFill>
              </a:rPr>
              <a:t>		       </a:t>
            </a:r>
            <a:r>
              <a:rPr lang="fr-FR" sz="2000" b="1">
                <a:solidFill>
                  <a:schemeClr val="tx2"/>
                </a:solidFill>
              </a:rPr>
              <a:t> :   </a:t>
            </a:r>
            <a:r>
              <a:rPr lang="fr-FR" sz="2000">
                <a:solidFill>
                  <a:schemeClr val="tx2"/>
                </a:solidFill>
              </a:rPr>
              <a:t>diabète, hypothyroidisme, infértilité</a:t>
            </a:r>
          </a:p>
          <a:p>
            <a:pPr marL="0" indent="0">
              <a:buClr>
                <a:srgbClr val="FFFF00"/>
              </a:buClr>
              <a:buFont typeface="+mj-lt"/>
              <a:buNone/>
            </a:pPr>
            <a:r>
              <a:rPr lang="fr-FR" sz="2000" b="1">
                <a:solidFill>
                  <a:schemeClr val="tx2"/>
                </a:solidFill>
              </a:rPr>
              <a:t>Gastro-intestinal	</a:t>
            </a:r>
            <a:r>
              <a:rPr lang="fr-FR" sz="2000">
                <a:solidFill>
                  <a:schemeClr val="tx2"/>
                </a:solidFill>
              </a:rPr>
              <a:t>	</a:t>
            </a:r>
            <a:r>
              <a:rPr lang="fr-FR" sz="2000" b="1">
                <a:solidFill>
                  <a:schemeClr val="tx2"/>
                </a:solidFill>
              </a:rPr>
              <a:t>        :   </a:t>
            </a:r>
            <a:r>
              <a:rPr lang="fr-FR" sz="2000">
                <a:solidFill>
                  <a:schemeClr val="tx2"/>
                </a:solidFill>
              </a:rPr>
              <a:t>maladie de Crohn, maladie coelique, colon irritable</a:t>
            </a:r>
          </a:p>
          <a:p>
            <a:pPr marL="0" indent="0">
              <a:buClr>
                <a:srgbClr val="FFFF00"/>
              </a:buClr>
              <a:buFont typeface="+mj-lt"/>
              <a:buNone/>
            </a:pPr>
            <a:r>
              <a:rPr lang="fr-FR" sz="2000" b="1">
                <a:solidFill>
                  <a:schemeClr val="tx2"/>
                </a:solidFill>
              </a:rPr>
              <a:t>Peau</a:t>
            </a:r>
            <a:r>
              <a:rPr lang="fr-FR" sz="2000">
                <a:solidFill>
                  <a:schemeClr val="tx2"/>
                </a:solidFill>
              </a:rPr>
              <a:t>		                      </a:t>
            </a:r>
            <a:r>
              <a:rPr lang="fr-FR" sz="2000" b="1">
                <a:solidFill>
                  <a:schemeClr val="tx2"/>
                </a:solidFill>
              </a:rPr>
              <a:t> :   </a:t>
            </a:r>
            <a:r>
              <a:rPr lang="fr-FR" sz="2000">
                <a:solidFill>
                  <a:schemeClr val="tx2"/>
                </a:solidFill>
              </a:rPr>
              <a:t>dérmatite atopique, prurit, acné</a:t>
            </a:r>
          </a:p>
          <a:p>
            <a:pPr marL="0" indent="0">
              <a:buClr>
                <a:srgbClr val="FFFF00"/>
              </a:buClr>
              <a:buFont typeface="+mj-lt"/>
              <a:buNone/>
            </a:pPr>
            <a:r>
              <a:rPr lang="fr-FR" sz="2000" b="1">
                <a:solidFill>
                  <a:schemeClr val="tx2"/>
                </a:solidFill>
              </a:rPr>
              <a:t>Troubles de comportement       :   </a:t>
            </a:r>
            <a:r>
              <a:rPr lang="fr-FR" sz="2000">
                <a:solidFill>
                  <a:schemeClr val="tx2"/>
                </a:solidFill>
              </a:rPr>
              <a:t>troubles psychiques - dépression, fatigue chronique (SFC)</a:t>
            </a:r>
          </a:p>
          <a:p>
            <a:pPr marL="0" indent="0">
              <a:buClr>
                <a:srgbClr val="FFFF00"/>
              </a:buClr>
              <a:buFont typeface="+mj-lt"/>
              <a:buNone/>
            </a:pPr>
            <a:r>
              <a:rPr lang="fr-FR" sz="2000" b="1">
                <a:solidFill>
                  <a:schemeClr val="tx2"/>
                </a:solidFill>
              </a:rPr>
              <a:t>Migraine			        :   </a:t>
            </a:r>
            <a:r>
              <a:rPr lang="fr-FR" sz="2000">
                <a:solidFill>
                  <a:schemeClr val="tx2"/>
                </a:solidFill>
              </a:rPr>
              <a:t>maux de tête chroniques</a:t>
            </a:r>
          </a:p>
          <a:p>
            <a:pPr marL="0" indent="0">
              <a:buClr>
                <a:srgbClr val="FFFF00"/>
              </a:buClr>
              <a:buFont typeface="+mj-lt"/>
              <a:buNone/>
            </a:pPr>
            <a:r>
              <a:rPr lang="fr-FR" sz="2000" b="1">
                <a:solidFill>
                  <a:schemeClr val="tx2"/>
                </a:solidFill>
              </a:rPr>
              <a:t>Troubles métaboliques    	        :   </a:t>
            </a:r>
            <a:r>
              <a:rPr lang="fr-FR" sz="2000">
                <a:solidFill>
                  <a:schemeClr val="tx2"/>
                </a:solidFill>
              </a:rPr>
              <a:t>surpoids, obésité, hypertension, diabète de type 2</a:t>
            </a:r>
            <a:r>
              <a:rPr lang="fr-FR" sz="2000" b="1">
                <a:solidFill>
                  <a:schemeClr val="tx2"/>
                </a:solidFill>
              </a:rPr>
              <a:t>, </a:t>
            </a:r>
          </a:p>
          <a:p>
            <a:pPr marL="0" indent="0">
              <a:buClr>
                <a:srgbClr val="FFFF00"/>
              </a:buClr>
              <a:buFont typeface="+mj-lt"/>
              <a:buNone/>
            </a:pPr>
            <a:r>
              <a:rPr lang="fr-FR" sz="2000" b="1">
                <a:solidFill>
                  <a:schemeClr val="tx2"/>
                </a:solidFill>
              </a:rPr>
              <a:t>Syndrome de malabsorption</a:t>
            </a:r>
          </a:p>
          <a:p>
            <a:pPr marL="0" indent="0">
              <a:buClr>
                <a:srgbClr val="FFFF00"/>
              </a:buClr>
              <a:buFont typeface="+mj-lt"/>
              <a:buNone/>
            </a:pPr>
            <a:r>
              <a:rPr lang="fr-FR" sz="2000" b="1">
                <a:solidFill>
                  <a:schemeClr val="tx2"/>
                </a:solidFill>
              </a:rPr>
              <a:t>Maladies auto-immunes	</a:t>
            </a:r>
          </a:p>
          <a:p>
            <a:pPr marL="0" indent="0">
              <a:buClr>
                <a:srgbClr val="FFFF00"/>
              </a:buClr>
              <a:buFont typeface="+mj-lt"/>
              <a:buNone/>
            </a:pPr>
            <a:r>
              <a:rPr lang="fr-FR" sz="2000" b="1">
                <a:solidFill>
                  <a:schemeClr val="tx2"/>
                </a:solidFill>
              </a:rPr>
              <a:t>Douleur chronique 	        :   </a:t>
            </a:r>
            <a:r>
              <a:rPr lang="fr-FR" sz="2000">
                <a:solidFill>
                  <a:schemeClr val="tx2"/>
                </a:solidFill>
              </a:rPr>
              <a:t>fibromyalgie, articulations</a:t>
            </a:r>
          </a:p>
          <a:p>
            <a:pPr marL="0" indent="0">
              <a:buClr>
                <a:srgbClr val="FFFF00"/>
              </a:buClr>
              <a:buFont typeface="+mj-lt"/>
              <a:buNone/>
            </a:pPr>
            <a:r>
              <a:rPr lang="fr-FR" sz="2000" b="1">
                <a:solidFill>
                  <a:schemeClr val="tx2"/>
                </a:solidFill>
              </a:rPr>
              <a:t>Maladie respiratoire 	        :   </a:t>
            </a:r>
            <a:r>
              <a:rPr lang="fr-FR" sz="2000">
                <a:solidFill>
                  <a:schemeClr val="tx2"/>
                </a:solidFill>
              </a:rPr>
              <a:t>asthme, rhinite chronique non infectieuse</a:t>
            </a:r>
          </a:p>
          <a:p>
            <a:pPr marL="0" indent="0">
              <a:buClr>
                <a:srgbClr val="FFFF00"/>
              </a:buClr>
              <a:buFont typeface="+mj-lt"/>
              <a:buNone/>
            </a:pPr>
            <a:r>
              <a:rPr lang="fr-FR" b="1">
                <a:solidFill>
                  <a:schemeClr val="accent2"/>
                </a:solidFill>
              </a:rPr>
              <a:t>Préventif</a:t>
            </a:r>
          </a:p>
          <a:p>
            <a:pPr marL="0" indent="0">
              <a:buClr>
                <a:srgbClr val="FFFF00"/>
              </a:buClr>
              <a:buFont typeface="+mj-lt"/>
              <a:buNone/>
            </a:pPr>
            <a:r>
              <a:rPr lang="fr-FR" sz="2000" b="1">
                <a:solidFill>
                  <a:schemeClr val="tx2"/>
                </a:solidFill>
              </a:rPr>
              <a:t>Médecine du sport</a:t>
            </a:r>
          </a:p>
          <a:p>
            <a:pPr marL="0" indent="0">
              <a:buClr>
                <a:srgbClr val="FFFF00"/>
              </a:buClr>
              <a:buFont typeface="+mj-lt"/>
              <a:buNone/>
            </a:pPr>
            <a:r>
              <a:rPr lang="fr-FR" sz="2000" b="1">
                <a:solidFill>
                  <a:schemeClr val="tx2"/>
                </a:solidFill>
              </a:rPr>
              <a:t>Prévention du cancer</a:t>
            </a:r>
          </a:p>
          <a:p>
            <a:pPr marL="0" indent="0">
              <a:buClr>
                <a:srgbClr val="FFFF00"/>
              </a:buClr>
              <a:buFont typeface="+mj-lt"/>
              <a:buNone/>
            </a:pPr>
            <a:r>
              <a:rPr lang="fr-FR" sz="2000" b="1">
                <a:solidFill>
                  <a:schemeClr val="tx2"/>
                </a:solidFill>
              </a:rPr>
              <a:t>Anti-âge</a:t>
            </a:r>
            <a:endParaRPr lang="fr-FR" sz="1800" b="1">
              <a:solidFill>
                <a:schemeClr val="tx2"/>
              </a:solidFill>
            </a:endParaRPr>
          </a:p>
          <a:p>
            <a:endParaRPr lang="fr-FR"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19</a:t>
            </a:fld>
            <a:endParaRPr lang="fr-FR" dirty="0"/>
          </a:p>
        </p:txBody>
      </p:sp>
      <p:sp>
        <p:nvSpPr>
          <p:cNvPr id="2" name="Titre 1"/>
          <p:cNvSpPr>
            <a:spLocks noGrp="1"/>
          </p:cNvSpPr>
          <p:nvPr>
            <p:ph type="title"/>
          </p:nvPr>
        </p:nvSpPr>
        <p:spPr/>
        <p:txBody>
          <a:bodyPr/>
          <a:lstStyle/>
          <a:p>
            <a:r>
              <a:rPr lang="fr-FR" dirty="0"/>
              <a:t>De quels tests disposons-nous ?</a:t>
            </a:r>
          </a:p>
        </p:txBody>
      </p:sp>
      <p:sp>
        <p:nvSpPr>
          <p:cNvPr id="3" name="Espace réservé du contenu 2"/>
          <p:cNvSpPr>
            <a:spLocks noGrp="1"/>
          </p:cNvSpPr>
          <p:nvPr>
            <p:ph idx="4294967295"/>
          </p:nvPr>
        </p:nvSpPr>
        <p:spPr>
          <a:xfrm>
            <a:off x="1103313" y="1628775"/>
            <a:ext cx="11088687" cy="4662488"/>
          </a:xfrm>
        </p:spPr>
        <p:txBody>
          <a:bodyPr/>
          <a:lstStyle/>
          <a:p>
            <a:pPr>
              <a:buNone/>
            </a:pPr>
            <a:endParaRPr lang="fr-FR" dirty="0"/>
          </a:p>
          <a:p>
            <a:pPr>
              <a:buNone/>
            </a:pPr>
            <a:r>
              <a:rPr lang="fr-FR" dirty="0"/>
              <a:t> </a:t>
            </a:r>
          </a:p>
        </p:txBody>
      </p:sp>
      <p:graphicFrame>
        <p:nvGraphicFramePr>
          <p:cNvPr id="6" name="Espace réservé du contenu 6"/>
          <p:cNvGraphicFramePr>
            <a:graphicFrameLocks/>
          </p:cNvGraphicFramePr>
          <p:nvPr>
            <p:extLst>
              <p:ext uri="{D42A27DB-BD31-4B8C-83A1-F6EECF244321}">
                <p14:modId xmlns:p14="http://schemas.microsoft.com/office/powerpoint/2010/main" val="4033993107"/>
              </p:ext>
            </p:extLst>
          </p:nvPr>
        </p:nvGraphicFramePr>
        <p:xfrm>
          <a:off x="587387" y="2125935"/>
          <a:ext cx="11053229" cy="4262552"/>
        </p:xfrm>
        <a:graphic>
          <a:graphicData uri="http://schemas.openxmlformats.org/drawingml/2006/table">
            <a:tbl>
              <a:tblPr firstRow="1" bandRow="1">
                <a:tableStyleId>{F5AB1C69-6EDB-4FF4-983F-18BD219EF322}</a:tableStyleId>
              </a:tblPr>
              <a:tblGrid>
                <a:gridCol w="1596701">
                  <a:extLst>
                    <a:ext uri="{9D8B030D-6E8A-4147-A177-3AD203B41FA5}">
                      <a16:colId xmlns:a16="http://schemas.microsoft.com/office/drawing/2014/main" val="20000"/>
                    </a:ext>
                  </a:extLst>
                </a:gridCol>
                <a:gridCol w="1836204">
                  <a:extLst>
                    <a:ext uri="{9D8B030D-6E8A-4147-A177-3AD203B41FA5}">
                      <a16:colId xmlns:a16="http://schemas.microsoft.com/office/drawing/2014/main" val="20001"/>
                    </a:ext>
                  </a:extLst>
                </a:gridCol>
                <a:gridCol w="7620324">
                  <a:extLst>
                    <a:ext uri="{9D8B030D-6E8A-4147-A177-3AD203B41FA5}">
                      <a16:colId xmlns:a16="http://schemas.microsoft.com/office/drawing/2014/main" val="20002"/>
                    </a:ext>
                  </a:extLst>
                </a:gridCol>
              </a:tblGrid>
              <a:tr h="488007">
                <a:tc>
                  <a:txBody>
                    <a:bodyPr/>
                    <a:lstStyle/>
                    <a:p>
                      <a:pPr algn="ctr">
                        <a:lnSpc>
                          <a:spcPct val="115000"/>
                        </a:lnSpc>
                        <a:spcAft>
                          <a:spcPts val="0"/>
                        </a:spcAft>
                      </a:pPr>
                      <a:r>
                        <a:rPr lang="fr-FR" sz="1600" b="1" dirty="0"/>
                        <a:t>Panel</a:t>
                      </a:r>
                      <a:endParaRPr lang="fr-FR" sz="1600" b="1" dirty="0">
                        <a:latin typeface="+mn-lt"/>
                        <a:ea typeface="Calibri"/>
                        <a:cs typeface="Times New Roman"/>
                      </a:endParaRPr>
                    </a:p>
                  </a:txBody>
                  <a:tcPr marL="68580" marR="68580" marT="0" marB="0" anchor="ctr"/>
                </a:tc>
                <a:tc>
                  <a:txBody>
                    <a:bodyPr/>
                    <a:lstStyle/>
                    <a:p>
                      <a:pPr algn="ctr">
                        <a:lnSpc>
                          <a:spcPct val="115000"/>
                        </a:lnSpc>
                        <a:spcAft>
                          <a:spcPts val="0"/>
                        </a:spcAft>
                      </a:pPr>
                      <a:r>
                        <a:rPr lang="fr-FR" sz="1600" b="1" dirty="0"/>
                        <a:t>N° aliments</a:t>
                      </a:r>
                      <a:endParaRPr lang="fr-FR" sz="1600" b="1" dirty="0">
                        <a:latin typeface="+mn-lt"/>
                        <a:ea typeface="Calibri"/>
                        <a:cs typeface="Times New Roman"/>
                      </a:endParaRPr>
                    </a:p>
                  </a:txBody>
                  <a:tcPr marL="68580" marR="68580" marT="0" marB="0" anchor="ctr"/>
                </a:tc>
                <a:tc>
                  <a:txBody>
                    <a:bodyPr/>
                    <a:lstStyle/>
                    <a:p>
                      <a:pPr algn="ctr">
                        <a:lnSpc>
                          <a:spcPct val="115000"/>
                        </a:lnSpc>
                        <a:spcAft>
                          <a:spcPts val="0"/>
                        </a:spcAft>
                      </a:pPr>
                      <a:r>
                        <a:rPr lang="fr-FR" sz="1600" b="1" dirty="0"/>
                        <a:t>Descriptif</a:t>
                      </a:r>
                      <a:endParaRPr lang="fr-FR" sz="1600" b="1" dirty="0">
                        <a:latin typeface="+mn-lt"/>
                        <a:ea typeface="Calibri"/>
                        <a:cs typeface="Times New Roman"/>
                      </a:endParaRPr>
                    </a:p>
                  </a:txBody>
                  <a:tcPr marL="68580" marR="68580" marT="0" marB="0" anchor="ctr"/>
                </a:tc>
                <a:extLst>
                  <a:ext uri="{0D108BD9-81ED-4DB2-BD59-A6C34878D82A}">
                    <a16:rowId xmlns:a16="http://schemas.microsoft.com/office/drawing/2014/main" val="10000"/>
                  </a:ext>
                </a:extLst>
              </a:tr>
              <a:tr h="634584">
                <a:tc>
                  <a:txBody>
                    <a:bodyPr/>
                    <a:lstStyle/>
                    <a:p>
                      <a:pPr>
                        <a:lnSpc>
                          <a:spcPct val="115000"/>
                        </a:lnSpc>
                        <a:spcAft>
                          <a:spcPts val="0"/>
                        </a:spcAft>
                      </a:pPr>
                      <a:r>
                        <a:rPr lang="fr-FR" sz="1400" b="1" dirty="0" err="1">
                          <a:solidFill>
                            <a:schemeClr val="accent2"/>
                          </a:solidFill>
                        </a:rPr>
                        <a:t>Nutritol</a:t>
                      </a:r>
                      <a:r>
                        <a:rPr lang="fr-FR" sz="1400" b="1" dirty="0">
                          <a:solidFill>
                            <a:schemeClr val="accent2"/>
                          </a:solidFill>
                        </a:rPr>
                        <a:t> 25 aliments </a:t>
                      </a:r>
                      <a:endParaRPr lang="fr-FR" sz="1400" b="1" dirty="0">
                        <a:solidFill>
                          <a:schemeClr val="accent2"/>
                        </a:solidFill>
                        <a:latin typeface="+mn-lt"/>
                        <a:ea typeface="Calibri"/>
                        <a:cs typeface="Times New Roman"/>
                      </a:endParaRPr>
                    </a:p>
                  </a:txBody>
                  <a:tcPr marL="68580" marR="68580" marT="0" marB="0" anchor="ctr"/>
                </a:tc>
                <a:tc>
                  <a:txBody>
                    <a:bodyPr/>
                    <a:lstStyle/>
                    <a:p>
                      <a:pPr>
                        <a:lnSpc>
                          <a:spcPct val="115000"/>
                        </a:lnSpc>
                        <a:spcAft>
                          <a:spcPts val="0"/>
                        </a:spcAft>
                      </a:pPr>
                      <a:r>
                        <a:rPr lang="fr-FR" sz="1400" b="0" dirty="0">
                          <a:solidFill>
                            <a:schemeClr val="tx1">
                              <a:lumMod val="75000"/>
                            </a:schemeClr>
                          </a:solidFill>
                        </a:rPr>
                        <a:t>25 aliments</a:t>
                      </a:r>
                      <a:endParaRPr lang="fr-FR" sz="1400" b="0" dirty="0">
                        <a:solidFill>
                          <a:schemeClr val="tx1">
                            <a:lumMod val="75000"/>
                          </a:schemeClr>
                        </a:solidFill>
                        <a:latin typeface="+mn-lt"/>
                        <a:ea typeface="Calibri"/>
                        <a:cs typeface="Times New Roman"/>
                      </a:endParaRPr>
                    </a:p>
                  </a:txBody>
                  <a:tcPr marL="68580" marR="68580" marT="0" marB="0" anchor="ctr"/>
                </a:tc>
                <a:tc>
                  <a:txBody>
                    <a:bodyPr/>
                    <a:lstStyle/>
                    <a:p>
                      <a:pPr>
                        <a:lnSpc>
                          <a:spcPct val="115000"/>
                        </a:lnSpc>
                        <a:spcAft>
                          <a:spcPts val="0"/>
                        </a:spcAft>
                      </a:pPr>
                      <a:r>
                        <a:rPr lang="fr-FR" sz="1400" b="0" dirty="0">
                          <a:solidFill>
                            <a:schemeClr val="tx1">
                              <a:lumMod val="75000"/>
                            </a:schemeClr>
                          </a:solidFill>
                        </a:rPr>
                        <a:t>L’analyse de 25 aliments courants, tels que les produits laitiers, les céréales et les œufs de poule.</a:t>
                      </a:r>
                      <a:endParaRPr lang="fr-FR" sz="1400" b="0" dirty="0">
                        <a:solidFill>
                          <a:schemeClr val="tx1">
                            <a:lumMod val="75000"/>
                          </a:schemeClr>
                        </a:solidFill>
                        <a:latin typeface="+mn-lt"/>
                        <a:ea typeface="Calibri"/>
                        <a:cs typeface="Times New Roman"/>
                      </a:endParaRPr>
                    </a:p>
                  </a:txBody>
                  <a:tcPr marL="68580" marR="68580" marT="0" marB="0" anchor="ctr"/>
                </a:tc>
                <a:extLst>
                  <a:ext uri="{0D108BD9-81ED-4DB2-BD59-A6C34878D82A}">
                    <a16:rowId xmlns:a16="http://schemas.microsoft.com/office/drawing/2014/main" val="10001"/>
                  </a:ext>
                </a:extLst>
              </a:tr>
              <a:tr h="86627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err="1">
                          <a:solidFill>
                            <a:schemeClr val="accent2"/>
                          </a:solidFill>
                        </a:rPr>
                        <a:t>Nutritol</a:t>
                      </a:r>
                      <a:r>
                        <a:rPr lang="fr-FR" sz="1400" b="1" dirty="0">
                          <a:solidFill>
                            <a:schemeClr val="accent2"/>
                          </a:solidFill>
                        </a:rPr>
                        <a:t> 50 aliments </a:t>
                      </a:r>
                    </a:p>
                  </a:txBody>
                  <a:tcPr marL="68580" marR="68580" marT="0" marB="0" anchor="ctr"/>
                </a:tc>
                <a:tc>
                  <a:txBody>
                    <a:bodyPr/>
                    <a:lstStyle/>
                    <a:p>
                      <a:pPr>
                        <a:lnSpc>
                          <a:spcPct val="115000"/>
                        </a:lnSpc>
                        <a:spcAft>
                          <a:spcPts val="0"/>
                        </a:spcAft>
                      </a:pPr>
                      <a:r>
                        <a:rPr lang="fr-FR" sz="1400" b="0" dirty="0">
                          <a:solidFill>
                            <a:schemeClr val="tx1">
                              <a:lumMod val="75000"/>
                            </a:schemeClr>
                          </a:solidFill>
                        </a:rPr>
                        <a:t>50 aliments</a:t>
                      </a:r>
                      <a:endParaRPr lang="fr-FR" sz="1400" b="0" dirty="0">
                        <a:solidFill>
                          <a:schemeClr val="tx1">
                            <a:lumMod val="75000"/>
                          </a:schemeClr>
                        </a:solidFill>
                        <a:latin typeface="+mn-lt"/>
                        <a:ea typeface="Calibri"/>
                        <a:cs typeface="Times New Roman"/>
                      </a:endParaRPr>
                    </a:p>
                  </a:txBody>
                  <a:tcPr marL="68580" marR="68580" marT="0" marB="0" anchor="ctr"/>
                </a:tc>
                <a:tc>
                  <a:txBody>
                    <a:bodyPr/>
                    <a:lstStyle/>
                    <a:p>
                      <a:pPr>
                        <a:lnSpc>
                          <a:spcPct val="115000"/>
                        </a:lnSpc>
                        <a:spcAft>
                          <a:spcPts val="0"/>
                        </a:spcAft>
                      </a:pPr>
                      <a:r>
                        <a:rPr lang="fr-FR" sz="1400" b="0" dirty="0">
                          <a:solidFill>
                            <a:schemeClr val="tx1">
                              <a:lumMod val="75000"/>
                            </a:schemeClr>
                          </a:solidFill>
                        </a:rPr>
                        <a:t>L’analyse de 50 aliments les plus importants, dont le gluten pour le dépistage de la SGNC ; les différentes variétés de viandes, de légumes, de fruits, de céréales, de produits laitiers et les œufs de poule.</a:t>
                      </a:r>
                    </a:p>
                  </a:txBody>
                  <a:tcPr marL="68580" marR="68580" marT="0" marB="0" anchor="ctr"/>
                </a:tc>
                <a:extLst>
                  <a:ext uri="{0D108BD9-81ED-4DB2-BD59-A6C34878D82A}">
                    <a16:rowId xmlns:a16="http://schemas.microsoft.com/office/drawing/2014/main" val="10002"/>
                  </a:ext>
                </a:extLst>
              </a:tr>
              <a:tr h="40907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err="1">
                          <a:solidFill>
                            <a:schemeClr val="accent2"/>
                          </a:solidFill>
                        </a:rPr>
                        <a:t>Nutritol</a:t>
                      </a:r>
                      <a:r>
                        <a:rPr lang="fr-FR" sz="1400" b="1" dirty="0">
                          <a:solidFill>
                            <a:schemeClr val="accent2"/>
                          </a:solidFill>
                        </a:rPr>
                        <a:t> 50 </a:t>
                      </a:r>
                      <a:r>
                        <a:rPr lang="fr-FR" sz="1400" b="1" dirty="0" err="1">
                          <a:solidFill>
                            <a:schemeClr val="accent2"/>
                          </a:solidFill>
                        </a:rPr>
                        <a:t>vegan</a:t>
                      </a:r>
                      <a:endParaRPr lang="fr-FR" sz="1400" b="1" dirty="0">
                        <a:solidFill>
                          <a:schemeClr val="accent2"/>
                        </a:solidFill>
                      </a:endParaRP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0" dirty="0">
                          <a:solidFill>
                            <a:schemeClr val="tx1">
                              <a:lumMod val="75000"/>
                            </a:schemeClr>
                          </a:solidFill>
                        </a:rPr>
                        <a:t>50 aliments</a:t>
                      </a:r>
                      <a:endParaRPr lang="fr-FR" sz="1400" b="0" dirty="0">
                        <a:solidFill>
                          <a:schemeClr val="tx1">
                            <a:lumMod val="75000"/>
                          </a:schemeClr>
                        </a:solidFill>
                        <a:latin typeface="+mn-lt"/>
                        <a:ea typeface="Calibri"/>
                        <a:cs typeface="Times New Roman"/>
                      </a:endParaRPr>
                    </a:p>
                    <a:p>
                      <a:pPr>
                        <a:lnSpc>
                          <a:spcPct val="115000"/>
                        </a:lnSpc>
                        <a:spcAft>
                          <a:spcPts val="0"/>
                        </a:spcAft>
                      </a:pPr>
                      <a:endParaRPr lang="fr-FR" sz="1400" b="0" dirty="0">
                        <a:solidFill>
                          <a:schemeClr val="tx1">
                            <a:lumMod val="75000"/>
                          </a:schemeClr>
                        </a:solidFill>
                        <a:latin typeface="+mn-lt"/>
                        <a:ea typeface="Calibri"/>
                        <a:cs typeface="Times New Roman"/>
                      </a:endParaRP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0" dirty="0">
                          <a:solidFill>
                            <a:schemeClr val="tx1">
                              <a:lumMod val="75000"/>
                            </a:schemeClr>
                          </a:solidFill>
                        </a:rPr>
                        <a:t>L’analyse de 50 aliments d’origine végétale les plus importants </a:t>
                      </a:r>
                      <a:endParaRPr lang="fr-FR" sz="1400" b="0" dirty="0">
                        <a:solidFill>
                          <a:schemeClr val="tx1">
                            <a:lumMod val="75000"/>
                          </a:schemeClr>
                        </a:solidFill>
                        <a:latin typeface="+mn-lt"/>
                        <a:ea typeface="Calibri"/>
                        <a:cs typeface="Times New Roman"/>
                      </a:endParaRPr>
                    </a:p>
                  </a:txBody>
                  <a:tcPr marL="68580" marR="68580" marT="0" marB="0" anchor="ctr"/>
                </a:tc>
                <a:extLst>
                  <a:ext uri="{0D108BD9-81ED-4DB2-BD59-A6C34878D82A}">
                    <a16:rowId xmlns:a16="http://schemas.microsoft.com/office/drawing/2014/main" val="2026484600"/>
                  </a:ext>
                </a:extLst>
              </a:tr>
              <a:tr h="88945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err="1">
                          <a:solidFill>
                            <a:schemeClr val="accent2"/>
                          </a:solidFill>
                        </a:rPr>
                        <a:t>Nutritol</a:t>
                      </a:r>
                      <a:r>
                        <a:rPr lang="fr-FR" sz="1400" b="1" dirty="0">
                          <a:solidFill>
                            <a:schemeClr val="accent2"/>
                          </a:solidFill>
                        </a:rPr>
                        <a:t> 100 aliments </a:t>
                      </a:r>
                    </a:p>
                  </a:txBody>
                  <a:tcPr marL="68580" marR="68580" marT="0" marB="0" anchor="ctr"/>
                </a:tc>
                <a:tc>
                  <a:txBody>
                    <a:bodyPr/>
                    <a:lstStyle/>
                    <a:p>
                      <a:pPr>
                        <a:lnSpc>
                          <a:spcPct val="115000"/>
                        </a:lnSpc>
                        <a:spcAft>
                          <a:spcPts val="0"/>
                        </a:spcAft>
                      </a:pPr>
                      <a:r>
                        <a:rPr lang="fr-FR" sz="1400" b="0" dirty="0">
                          <a:solidFill>
                            <a:schemeClr val="tx1">
                              <a:lumMod val="75000"/>
                            </a:schemeClr>
                          </a:solidFill>
                        </a:rPr>
                        <a:t>100 aliments</a:t>
                      </a:r>
                      <a:endParaRPr lang="fr-FR" sz="1400" b="0" dirty="0">
                        <a:solidFill>
                          <a:schemeClr val="tx1">
                            <a:lumMod val="75000"/>
                          </a:schemeClr>
                        </a:solidFill>
                        <a:latin typeface="+mn-lt"/>
                        <a:ea typeface="Calibri"/>
                        <a:cs typeface="Times New Roman"/>
                      </a:endParaRPr>
                    </a:p>
                  </a:txBody>
                  <a:tcPr marL="68580" marR="68580" marT="0" marB="0" anchor="ctr"/>
                </a:tc>
                <a:tc>
                  <a:txBody>
                    <a:bodyPr/>
                    <a:lstStyle/>
                    <a:p>
                      <a:pPr>
                        <a:lnSpc>
                          <a:spcPct val="115000"/>
                        </a:lnSpc>
                        <a:spcAft>
                          <a:spcPts val="0"/>
                        </a:spcAft>
                      </a:pPr>
                      <a:r>
                        <a:rPr lang="fr-FR" sz="1400" b="0" dirty="0">
                          <a:solidFill>
                            <a:schemeClr val="tx1">
                              <a:lumMod val="75000"/>
                            </a:schemeClr>
                          </a:solidFill>
                        </a:rPr>
                        <a:t>Permet de tester 100 aliments et additifs : En plus des différentes variétés de viandes, de légumes, de fruits, de céréales, de produits laitiers, des œufs, leurs alternatives et les spécialités régionales sont également testées. </a:t>
                      </a:r>
                    </a:p>
                    <a:p>
                      <a:pPr>
                        <a:lnSpc>
                          <a:spcPct val="115000"/>
                        </a:lnSpc>
                        <a:spcAft>
                          <a:spcPts val="0"/>
                        </a:spcAft>
                      </a:pPr>
                      <a:endParaRPr lang="fr-FR" sz="1400" b="0" dirty="0">
                        <a:solidFill>
                          <a:schemeClr val="tx1">
                            <a:lumMod val="75000"/>
                          </a:schemeClr>
                        </a:solidFill>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843285">
                <a:tc>
                  <a:txBody>
                    <a:bodyPr/>
                    <a:lstStyle/>
                    <a:p>
                      <a:r>
                        <a:rPr lang="fr-FR" sz="1400" b="1" dirty="0" err="1">
                          <a:solidFill>
                            <a:schemeClr val="accent2"/>
                          </a:solidFill>
                        </a:rPr>
                        <a:t>Nutritol</a:t>
                      </a:r>
                      <a:r>
                        <a:rPr lang="fr-FR" sz="1400" b="1" dirty="0">
                          <a:solidFill>
                            <a:schemeClr val="accent2"/>
                          </a:solidFill>
                        </a:rPr>
                        <a:t> 287 aliments (Puce FOX)</a:t>
                      </a:r>
                      <a:endParaRPr lang="fr-FR" sz="1400" b="1" dirty="0">
                        <a:solidFill>
                          <a:schemeClr val="accent2"/>
                        </a:solidFill>
                        <a:latin typeface="+mn-lt"/>
                      </a:endParaRPr>
                    </a:p>
                  </a:txBody>
                  <a:tcPr anchor="ctr"/>
                </a:tc>
                <a:tc>
                  <a:txBody>
                    <a:bodyPr/>
                    <a:lstStyle/>
                    <a:p>
                      <a:r>
                        <a:rPr lang="fr-FR" sz="1400" b="0" dirty="0">
                          <a:solidFill>
                            <a:schemeClr val="tx1">
                              <a:lumMod val="50000"/>
                            </a:schemeClr>
                          </a:solidFill>
                        </a:rPr>
                        <a:t>287 aliments </a:t>
                      </a:r>
                      <a:endParaRPr lang="fr-FR" sz="1400" b="0" dirty="0">
                        <a:solidFill>
                          <a:schemeClr val="tx1">
                            <a:lumMod val="50000"/>
                          </a:schemeClr>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lumMod val="75000"/>
                            </a:schemeClr>
                          </a:solidFill>
                        </a:rPr>
                        <a:t>Permet de tester 287 aliments et additifs : En plus des différentes variétés de viandes, de légumes, de fruits, de céréales, de produits laitiers, des œufs, leurs alternatives et les spécialités régionales sont également testées. </a:t>
                      </a:r>
                      <a:endParaRPr lang="fr-FR" sz="1400" b="0" dirty="0">
                        <a:solidFill>
                          <a:schemeClr val="tx1">
                            <a:lumMod val="75000"/>
                          </a:schemeClr>
                        </a:solidFill>
                        <a:latin typeface="+mn-lt"/>
                      </a:endParaRPr>
                    </a:p>
                  </a:txBody>
                  <a:tcPr anchor="ctr"/>
                </a:tc>
                <a:extLst>
                  <a:ext uri="{0D108BD9-81ED-4DB2-BD59-A6C34878D82A}">
                    <a16:rowId xmlns:a16="http://schemas.microsoft.com/office/drawing/2014/main" val="574334853"/>
                  </a:ext>
                </a:extLst>
              </a:tr>
            </a:tbl>
          </a:graphicData>
        </a:graphic>
      </p:graphicFrame>
      <p:sp>
        <p:nvSpPr>
          <p:cNvPr id="7" name="Rectangle 6"/>
          <p:cNvSpPr/>
          <p:nvPr/>
        </p:nvSpPr>
        <p:spPr>
          <a:xfrm>
            <a:off x="479376" y="980728"/>
            <a:ext cx="11233248"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fr-FR" b="1" dirty="0">
                <a:solidFill>
                  <a:schemeClr val="accent2"/>
                </a:solidFill>
              </a:rPr>
              <a:t>Dosage d’IgG spécifiques alimentaires unitaire (Thermo </a:t>
            </a:r>
            <a:r>
              <a:rPr lang="fr-FR" b="1" dirty="0" err="1">
                <a:solidFill>
                  <a:schemeClr val="accent2"/>
                </a:solidFill>
              </a:rPr>
              <a:t>fischer</a:t>
            </a:r>
            <a:r>
              <a:rPr lang="fr-FR" b="1" dirty="0">
                <a:solidFill>
                  <a:schemeClr val="accent2"/>
                </a:solidFill>
              </a:rPr>
              <a:t> </a:t>
            </a:r>
            <a:r>
              <a:rPr lang="fr-FR" b="1" dirty="0" err="1">
                <a:solidFill>
                  <a:schemeClr val="accent2"/>
                </a:solidFill>
              </a:rPr>
              <a:t>scientific</a:t>
            </a:r>
            <a:r>
              <a:rPr lang="fr-FR" b="1" dirty="0">
                <a:solidFill>
                  <a:schemeClr val="accent2"/>
                </a:solidFill>
              </a:rPr>
              <a:t> )</a:t>
            </a:r>
            <a:r>
              <a:rPr lang="fr-FR" b="1" dirty="0">
                <a:solidFill>
                  <a:schemeClr val="tx2"/>
                </a:solidFill>
              </a:rPr>
              <a:t> </a:t>
            </a:r>
          </a:p>
          <a:p>
            <a:pPr algn="just">
              <a:lnSpc>
                <a:spcPct val="100000"/>
              </a:lnSpc>
            </a:pPr>
            <a:r>
              <a:rPr lang="fr-FR" b="1" dirty="0">
                <a:solidFill>
                  <a:schemeClr val="tx2"/>
                </a:solidFill>
              </a:rPr>
              <a:t>    </a:t>
            </a:r>
            <a:r>
              <a:rPr lang="fr-FR" dirty="0">
                <a:solidFill>
                  <a:schemeClr val="tx2"/>
                </a:solidFill>
              </a:rPr>
              <a:t>Surtout l’IgG Caséine f78G pour le diagnostic d’hyperperméabilité intestinal </a:t>
            </a:r>
          </a:p>
          <a:p>
            <a:pPr marL="285750" indent="-285750" algn="just">
              <a:lnSpc>
                <a:spcPct val="100000"/>
              </a:lnSpc>
              <a:buFont typeface="Wingdings" pitchFamily="2" charset="2"/>
              <a:buChar char="Ø"/>
            </a:pPr>
            <a:r>
              <a:rPr lang="fr-FR" b="1" dirty="0">
                <a:solidFill>
                  <a:schemeClr val="accent2"/>
                </a:solidFill>
              </a:rPr>
              <a:t>Les panels d’IgG alimentaires </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C637D-7A5F-4130-8D19-7DC4D89FB5B2}"/>
              </a:ext>
            </a:extLst>
          </p:cNvPr>
          <p:cNvSpPr>
            <a:spLocks noGrp="1"/>
          </p:cNvSpPr>
          <p:nvPr>
            <p:ph type="title"/>
          </p:nvPr>
        </p:nvSpPr>
        <p:spPr>
          <a:xfrm>
            <a:off x="695400" y="-10869"/>
            <a:ext cx="11089230" cy="1007760"/>
          </a:xfrm>
        </p:spPr>
        <p:txBody>
          <a:bodyPr/>
          <a:lstStyle/>
          <a:p>
            <a:r>
              <a:rPr lang="fr-FR"/>
              <a:t>Introduction </a:t>
            </a:r>
            <a:endParaRPr lang="fr-FR" dirty="0"/>
          </a:p>
        </p:txBody>
      </p:sp>
      <p:sp>
        <p:nvSpPr>
          <p:cNvPr id="4" name="Espace réservé du numéro de diapositive 3">
            <a:extLst>
              <a:ext uri="{FF2B5EF4-FFF2-40B4-BE49-F238E27FC236}">
                <a16:creationId xmlns:a16="http://schemas.microsoft.com/office/drawing/2014/main" id="{710731FC-6DD5-446B-9EFE-446F61C34E41}"/>
              </a:ext>
            </a:extLst>
          </p:cNvPr>
          <p:cNvSpPr>
            <a:spLocks noGrp="1"/>
          </p:cNvSpPr>
          <p:nvPr>
            <p:ph type="sldNum" sz="quarter" idx="12"/>
          </p:nvPr>
        </p:nvSpPr>
        <p:spPr/>
        <p:txBody>
          <a:bodyPr/>
          <a:lstStyle/>
          <a:p>
            <a:fld id="{5F11E42F-C915-4F39-9162-A1AFC63CA391}" type="slidenum">
              <a:rPr lang="fr-FR" smtClean="0"/>
              <a:pPr/>
              <a:t>2</a:t>
            </a:fld>
            <a:endParaRPr lang="fr-FR" dirty="0"/>
          </a:p>
        </p:txBody>
      </p:sp>
      <p:cxnSp>
        <p:nvCxnSpPr>
          <p:cNvPr id="55" name="直接连接符 2820">
            <a:extLst>
              <a:ext uri="{FF2B5EF4-FFF2-40B4-BE49-F238E27FC236}">
                <a16:creationId xmlns:a16="http://schemas.microsoft.com/office/drawing/2014/main" id="{4F657DBC-BF30-49D2-9C92-C47DCA21B3D1}"/>
              </a:ext>
            </a:extLst>
          </p:cNvPr>
          <p:cNvCxnSpPr/>
          <p:nvPr/>
        </p:nvCxnSpPr>
        <p:spPr>
          <a:xfrm rot="5400000">
            <a:off x="2292848" y="3702262"/>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2821">
            <a:extLst>
              <a:ext uri="{FF2B5EF4-FFF2-40B4-BE49-F238E27FC236}">
                <a16:creationId xmlns:a16="http://schemas.microsoft.com/office/drawing/2014/main" id="{AD28D5C5-DFC9-467F-815D-54EC63ADF4A4}"/>
              </a:ext>
            </a:extLst>
          </p:cNvPr>
          <p:cNvCxnSpPr/>
          <p:nvPr/>
        </p:nvCxnSpPr>
        <p:spPr>
          <a:xfrm rot="5400000">
            <a:off x="6283497" y="3702262"/>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 avec coins arrondis en haut 4">
            <a:extLst>
              <a:ext uri="{FF2B5EF4-FFF2-40B4-BE49-F238E27FC236}">
                <a16:creationId xmlns:a16="http://schemas.microsoft.com/office/drawing/2014/main" id="{11E6D9BB-EDB8-436B-9E75-7187AD7E858D}"/>
              </a:ext>
            </a:extLst>
          </p:cNvPr>
          <p:cNvSpPr txBox="1"/>
          <p:nvPr/>
        </p:nvSpPr>
        <p:spPr>
          <a:xfrm>
            <a:off x="399357" y="3363029"/>
            <a:ext cx="3783683" cy="2165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ctr" defTabSz="622300">
              <a:lnSpc>
                <a:spcPct val="90000"/>
              </a:lnSpc>
              <a:spcBef>
                <a:spcPct val="0"/>
              </a:spcBef>
              <a:spcAft>
                <a:spcPct val="15000"/>
              </a:spcAft>
            </a:pPr>
            <a:r>
              <a:rPr lang="fr-FR" sz="1400" b="1" kern="1200" noProof="0" dirty="0">
                <a:solidFill>
                  <a:schemeClr val="accent2"/>
                </a:solidFill>
              </a:rPr>
              <a:t>Mécanisme </a:t>
            </a:r>
            <a:r>
              <a:rPr lang="fr-FR" sz="1400" b="1" kern="1200" noProof="0" dirty="0">
                <a:solidFill>
                  <a:schemeClr val="tx2"/>
                </a:solidFill>
              </a:rPr>
              <a:t>immunitaire </a:t>
            </a:r>
            <a:r>
              <a:rPr lang="fr-FR" sz="1400" b="1" kern="1200" noProof="0" dirty="0">
                <a:solidFill>
                  <a:schemeClr val="accent2"/>
                </a:solidFill>
              </a:rPr>
              <a:t>/ rupture de tolérance</a:t>
            </a:r>
          </a:p>
          <a:p>
            <a:pPr marL="0" lvl="1" algn="ctr" defTabSz="622300">
              <a:lnSpc>
                <a:spcPct val="90000"/>
              </a:lnSpc>
              <a:spcBef>
                <a:spcPct val="0"/>
              </a:spcBef>
              <a:spcAft>
                <a:spcPct val="15000"/>
              </a:spcAft>
            </a:pPr>
            <a:endParaRPr lang="fr-FR" sz="1400" b="1" kern="1200" noProof="0" dirty="0">
              <a:solidFill>
                <a:schemeClr val="accent2"/>
              </a:solidFill>
            </a:endParaRPr>
          </a:p>
          <a:p>
            <a:pPr marL="114300" lvl="1" indent="-114300" algn="l" defTabSz="622300">
              <a:lnSpc>
                <a:spcPct val="90000"/>
              </a:lnSpc>
              <a:spcBef>
                <a:spcPct val="0"/>
              </a:spcBef>
              <a:spcAft>
                <a:spcPct val="15000"/>
              </a:spcAft>
              <a:buChar char="•"/>
            </a:pPr>
            <a:r>
              <a:rPr lang="fr-FR" sz="1400" kern="1200" noProof="0" dirty="0"/>
              <a:t>Prévalence 4-8% selon l’âge </a:t>
            </a:r>
          </a:p>
          <a:p>
            <a:pPr marL="114300" lvl="1" indent="-114300" algn="l" defTabSz="622300">
              <a:lnSpc>
                <a:spcPct val="90000"/>
              </a:lnSpc>
              <a:spcBef>
                <a:spcPct val="0"/>
              </a:spcBef>
              <a:spcAft>
                <a:spcPct val="15000"/>
              </a:spcAft>
              <a:buChar char="•"/>
            </a:pPr>
            <a:r>
              <a:rPr lang="fr-FR" sz="1400" kern="1200" noProof="0" dirty="0"/>
              <a:t>Symptômes aigus</a:t>
            </a:r>
          </a:p>
          <a:p>
            <a:pPr marL="114300" lvl="1" indent="-114300" algn="l" defTabSz="622300">
              <a:lnSpc>
                <a:spcPct val="90000"/>
              </a:lnSpc>
              <a:spcBef>
                <a:spcPct val="0"/>
              </a:spcBef>
              <a:spcAft>
                <a:spcPct val="15000"/>
              </a:spcAft>
              <a:buChar char="•"/>
            </a:pPr>
            <a:r>
              <a:rPr lang="fr-FR" sz="1400" kern="1200" noProof="0" dirty="0"/>
              <a:t>IgE + libération d’histamine IgE-médiée</a:t>
            </a:r>
            <a:endParaRPr lang="fr-FR" sz="1100" i="1" kern="1200" noProof="0" dirty="0"/>
          </a:p>
          <a:p>
            <a:pPr marL="114300" lvl="1" indent="-114300" algn="l" defTabSz="622300">
              <a:lnSpc>
                <a:spcPct val="90000"/>
              </a:lnSpc>
              <a:spcBef>
                <a:spcPct val="0"/>
              </a:spcBef>
              <a:spcAft>
                <a:spcPct val="15000"/>
              </a:spcAft>
              <a:buChar char="•"/>
            </a:pPr>
            <a:r>
              <a:rPr lang="fr-FR" sz="1400" kern="1200" noProof="0" dirty="0"/>
              <a:t>Qq sec. à 30 mn &gt; ingestion  </a:t>
            </a:r>
            <a:r>
              <a:rPr lang="fr-FR" sz="1100" i="1" kern="1200" noProof="0" dirty="0"/>
              <a:t>(cas particulier. : </a:t>
            </a:r>
            <a:r>
              <a:rPr lang="el-GR" sz="1100" i="1" kern="1200" noProof="0" dirty="0"/>
              <a:t>α</a:t>
            </a:r>
            <a:r>
              <a:rPr lang="fr-FR" sz="1100" i="1" kern="1200" noProof="0" dirty="0"/>
              <a:t>-gal)</a:t>
            </a:r>
          </a:p>
        </p:txBody>
      </p:sp>
      <p:sp>
        <p:nvSpPr>
          <p:cNvPr id="83" name="Rectangle : avec coins arrondis en haut 6">
            <a:extLst>
              <a:ext uri="{FF2B5EF4-FFF2-40B4-BE49-F238E27FC236}">
                <a16:creationId xmlns:a16="http://schemas.microsoft.com/office/drawing/2014/main" id="{909F48E4-99BB-4DAE-9B27-C0944D4479E2}"/>
              </a:ext>
            </a:extLst>
          </p:cNvPr>
          <p:cNvSpPr txBox="1"/>
          <p:nvPr/>
        </p:nvSpPr>
        <p:spPr>
          <a:xfrm>
            <a:off x="4307420" y="3782084"/>
            <a:ext cx="3783683" cy="12339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ctr" defTabSz="622300">
              <a:lnSpc>
                <a:spcPct val="90000"/>
              </a:lnSpc>
              <a:spcBef>
                <a:spcPct val="0"/>
              </a:spcBef>
              <a:spcAft>
                <a:spcPct val="15000"/>
              </a:spcAft>
            </a:pPr>
            <a:r>
              <a:rPr lang="fr-FR" sz="1400" b="1" kern="1200" noProof="0" dirty="0">
                <a:solidFill>
                  <a:schemeClr val="accent2"/>
                </a:solidFill>
              </a:rPr>
              <a:t>Mécanisme </a:t>
            </a:r>
            <a:r>
              <a:rPr lang="fr-FR" sz="1400" b="1" kern="1200" noProof="0" dirty="0">
                <a:solidFill>
                  <a:schemeClr val="tx2"/>
                </a:solidFill>
              </a:rPr>
              <a:t>non immunitaire </a:t>
            </a:r>
            <a:r>
              <a:rPr lang="fr-FR" sz="1400" b="1" kern="1200" noProof="0" dirty="0">
                <a:solidFill>
                  <a:schemeClr val="accent2"/>
                </a:solidFill>
              </a:rPr>
              <a:t>: pharmacologique, toxique, métabolique</a:t>
            </a:r>
          </a:p>
          <a:p>
            <a:pPr marL="0" lvl="1" algn="l" defTabSz="622300">
              <a:lnSpc>
                <a:spcPct val="90000"/>
              </a:lnSpc>
              <a:spcBef>
                <a:spcPct val="0"/>
              </a:spcBef>
              <a:spcAft>
                <a:spcPct val="15000"/>
              </a:spcAft>
            </a:pPr>
            <a:endParaRPr lang="fr-FR" sz="1400" kern="1200" noProof="0" dirty="0">
              <a:solidFill>
                <a:schemeClr val="accent2"/>
              </a:solidFill>
            </a:endParaRPr>
          </a:p>
          <a:p>
            <a:pPr marL="114300" lvl="1" indent="-114300" algn="l" defTabSz="622300">
              <a:lnSpc>
                <a:spcPct val="90000"/>
              </a:lnSpc>
              <a:spcBef>
                <a:spcPct val="0"/>
              </a:spcBef>
              <a:spcAft>
                <a:spcPct val="15000"/>
              </a:spcAft>
              <a:buChar char="•"/>
            </a:pPr>
            <a:r>
              <a:rPr lang="fr-FR" sz="1400" kern="1200" noProof="0" dirty="0"/>
              <a:t>Prévalence 25-45% (Europe)</a:t>
            </a:r>
          </a:p>
          <a:p>
            <a:pPr marL="114300" lvl="1" indent="-114300" algn="l" defTabSz="622300">
              <a:lnSpc>
                <a:spcPct val="90000"/>
              </a:lnSpc>
              <a:spcBef>
                <a:spcPct val="0"/>
              </a:spcBef>
              <a:spcAft>
                <a:spcPct val="15000"/>
              </a:spcAft>
              <a:buChar char="•"/>
            </a:pPr>
            <a:r>
              <a:rPr lang="fr-FR" sz="1400" kern="1200" noProof="0" dirty="0"/>
              <a:t>Symptômes gastro-intestinaux ou plus généraux</a:t>
            </a:r>
          </a:p>
          <a:p>
            <a:pPr marL="114300" lvl="1" indent="-114300" algn="l" defTabSz="622300">
              <a:lnSpc>
                <a:spcPct val="90000"/>
              </a:lnSpc>
              <a:spcBef>
                <a:spcPct val="0"/>
              </a:spcBef>
              <a:spcAft>
                <a:spcPct val="15000"/>
              </a:spcAft>
              <a:buChar char="•"/>
            </a:pPr>
            <a:r>
              <a:rPr lang="fr-FR" sz="1400" kern="1200" noProof="0" dirty="0"/>
              <a:t>30 mn à qq jours &gt; ingestion</a:t>
            </a:r>
          </a:p>
        </p:txBody>
      </p:sp>
      <p:sp>
        <p:nvSpPr>
          <p:cNvPr id="81" name="Rectangle : avec coins arrondis en haut 8">
            <a:extLst>
              <a:ext uri="{FF2B5EF4-FFF2-40B4-BE49-F238E27FC236}">
                <a16:creationId xmlns:a16="http://schemas.microsoft.com/office/drawing/2014/main" id="{32CCDDE5-6470-4006-995C-2BF8AAB92190}"/>
              </a:ext>
            </a:extLst>
          </p:cNvPr>
          <p:cNvSpPr txBox="1"/>
          <p:nvPr/>
        </p:nvSpPr>
        <p:spPr>
          <a:xfrm>
            <a:off x="8298054" y="3884863"/>
            <a:ext cx="3656264" cy="12339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ctr" defTabSz="622300">
              <a:lnSpc>
                <a:spcPct val="90000"/>
              </a:lnSpc>
              <a:spcBef>
                <a:spcPct val="0"/>
              </a:spcBef>
              <a:spcAft>
                <a:spcPct val="15000"/>
              </a:spcAft>
            </a:pPr>
            <a:r>
              <a:rPr lang="fr-FR" sz="1400" b="1" kern="1200" noProof="0" dirty="0">
                <a:solidFill>
                  <a:schemeClr val="accent2"/>
                </a:solidFill>
              </a:rPr>
              <a:t>Mécanisme</a:t>
            </a:r>
            <a:r>
              <a:rPr lang="fr-FR" sz="1400" b="1" kern="1200" noProof="0" dirty="0">
                <a:solidFill>
                  <a:schemeClr val="tx2"/>
                </a:solidFill>
              </a:rPr>
              <a:t> </a:t>
            </a:r>
            <a:r>
              <a:rPr lang="fr-FR" sz="1400" b="1" dirty="0">
                <a:solidFill>
                  <a:schemeClr val="tx2"/>
                </a:solidFill>
              </a:rPr>
              <a:t>i</a:t>
            </a:r>
            <a:r>
              <a:rPr lang="fr-FR" sz="1400" b="1" kern="1200" noProof="0" dirty="0" err="1">
                <a:solidFill>
                  <a:schemeClr val="tx2"/>
                </a:solidFill>
              </a:rPr>
              <a:t>mmunitaire</a:t>
            </a:r>
            <a:r>
              <a:rPr lang="fr-FR" sz="1400" b="1" kern="1200" noProof="0" dirty="0">
                <a:solidFill>
                  <a:schemeClr val="tx2"/>
                </a:solidFill>
              </a:rPr>
              <a:t> </a:t>
            </a:r>
            <a:r>
              <a:rPr lang="fr-FR" sz="1400" b="1" kern="1200" noProof="0" dirty="0">
                <a:solidFill>
                  <a:schemeClr val="accent2"/>
                </a:solidFill>
              </a:rPr>
              <a:t>: immunité cellulaire, </a:t>
            </a:r>
            <a:r>
              <a:rPr lang="fr-FR" sz="1400" b="1" dirty="0">
                <a:solidFill>
                  <a:schemeClr val="accent2"/>
                </a:solidFill>
              </a:rPr>
              <a:t>IgA, CIC à IgG    </a:t>
            </a:r>
            <a:endParaRPr lang="fr-FR" sz="1400" b="1" kern="1200" noProof="0" dirty="0">
              <a:solidFill>
                <a:schemeClr val="accent2"/>
              </a:solidFill>
            </a:endParaRPr>
          </a:p>
          <a:p>
            <a:pPr marL="0" lvl="1" algn="ctr" defTabSz="622300">
              <a:lnSpc>
                <a:spcPct val="90000"/>
              </a:lnSpc>
              <a:spcBef>
                <a:spcPct val="0"/>
              </a:spcBef>
              <a:spcAft>
                <a:spcPct val="15000"/>
              </a:spcAft>
            </a:pPr>
            <a:r>
              <a:rPr lang="fr-FR" sz="1400" b="1" kern="1200" noProof="0" dirty="0">
                <a:solidFill>
                  <a:schemeClr val="accent2"/>
                </a:solidFill>
              </a:rPr>
              <a:t>               </a:t>
            </a:r>
            <a:endParaRPr lang="fr-FR" sz="2000" b="1" kern="1200" noProof="0" dirty="0">
              <a:solidFill>
                <a:srgbClr val="FF0000"/>
              </a:solidFill>
            </a:endParaRPr>
          </a:p>
          <a:p>
            <a:pPr marL="114300" lvl="1" indent="-114300" algn="l" defTabSz="622300">
              <a:lnSpc>
                <a:spcPct val="90000"/>
              </a:lnSpc>
              <a:spcBef>
                <a:spcPct val="0"/>
              </a:spcBef>
              <a:spcAft>
                <a:spcPct val="15000"/>
              </a:spcAft>
              <a:buChar char="•"/>
            </a:pPr>
            <a:r>
              <a:rPr lang="fr-FR" sz="1400" kern="1200" noProof="0" dirty="0"/>
              <a:t>Prévalence  10 - 50% selon sources</a:t>
            </a:r>
          </a:p>
          <a:p>
            <a:pPr marL="114300" lvl="1" indent="-114300" algn="l" defTabSz="622300">
              <a:lnSpc>
                <a:spcPct val="90000"/>
              </a:lnSpc>
              <a:spcBef>
                <a:spcPct val="0"/>
              </a:spcBef>
              <a:spcAft>
                <a:spcPct val="15000"/>
              </a:spcAft>
              <a:buChar char="•"/>
            </a:pPr>
            <a:r>
              <a:rPr lang="fr-FR" sz="1400" kern="1200" noProof="0" dirty="0"/>
              <a:t>IgG (IgA) + médiateurs inflammatoires</a:t>
            </a:r>
          </a:p>
          <a:p>
            <a:pPr marL="114300" lvl="1" indent="-114300" algn="l" defTabSz="622300">
              <a:lnSpc>
                <a:spcPct val="90000"/>
              </a:lnSpc>
              <a:spcBef>
                <a:spcPct val="0"/>
              </a:spcBef>
              <a:spcAft>
                <a:spcPct val="15000"/>
              </a:spcAft>
              <a:buChar char="•"/>
            </a:pPr>
            <a:r>
              <a:rPr lang="fr-FR" sz="1400" kern="1200" noProof="0" dirty="0"/>
              <a:t>Symptomatologie chronique / entités cliniques variées</a:t>
            </a:r>
          </a:p>
          <a:p>
            <a:pPr marL="114300" lvl="1" indent="-114300" algn="l" defTabSz="622300">
              <a:lnSpc>
                <a:spcPct val="90000"/>
              </a:lnSpc>
              <a:spcBef>
                <a:spcPct val="0"/>
              </a:spcBef>
              <a:spcAft>
                <a:spcPct val="15000"/>
              </a:spcAft>
              <a:buChar char="•"/>
            </a:pPr>
            <a:r>
              <a:rPr lang="fr-FR" sz="1400" kern="1200" noProof="0" dirty="0"/>
              <a:t>3h à 3 jours</a:t>
            </a:r>
          </a:p>
        </p:txBody>
      </p:sp>
      <p:sp>
        <p:nvSpPr>
          <p:cNvPr id="88" name="Rectangle : coins arrondis 87">
            <a:extLst>
              <a:ext uri="{FF2B5EF4-FFF2-40B4-BE49-F238E27FC236}">
                <a16:creationId xmlns:a16="http://schemas.microsoft.com/office/drawing/2014/main" id="{A96202A0-5172-4338-BFC9-485DBCD248C9}"/>
              </a:ext>
            </a:extLst>
          </p:cNvPr>
          <p:cNvSpPr/>
          <p:nvPr/>
        </p:nvSpPr>
        <p:spPr>
          <a:xfrm>
            <a:off x="602691" y="2410534"/>
            <a:ext cx="3194287" cy="100776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bg1"/>
                </a:solidFill>
              </a:rPr>
              <a:t>Hypersensibilité allergique</a:t>
            </a:r>
            <a:br>
              <a:rPr lang="fr-FR" dirty="0">
                <a:solidFill>
                  <a:schemeClr val="bg1"/>
                </a:solidFill>
              </a:rPr>
            </a:br>
            <a:r>
              <a:rPr lang="fr-FR" u="sng" dirty="0">
                <a:solidFill>
                  <a:schemeClr val="tx2"/>
                </a:solidFill>
              </a:rPr>
              <a:t>IgE </a:t>
            </a:r>
            <a:r>
              <a:rPr lang="fr-FR" u="sng" dirty="0">
                <a:solidFill>
                  <a:schemeClr val="bg1"/>
                </a:solidFill>
              </a:rPr>
              <a:t>- médiée</a:t>
            </a:r>
          </a:p>
        </p:txBody>
      </p:sp>
      <p:sp>
        <p:nvSpPr>
          <p:cNvPr id="90" name="Rectangle : coins arrondis 89">
            <a:extLst>
              <a:ext uri="{FF2B5EF4-FFF2-40B4-BE49-F238E27FC236}">
                <a16:creationId xmlns:a16="http://schemas.microsoft.com/office/drawing/2014/main" id="{28CE0F74-FE94-452B-A1A0-5E63A272C2DB}"/>
              </a:ext>
            </a:extLst>
          </p:cNvPr>
          <p:cNvSpPr/>
          <p:nvPr/>
        </p:nvSpPr>
        <p:spPr>
          <a:xfrm>
            <a:off x="8529042" y="2421240"/>
            <a:ext cx="3194287" cy="10077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bg1"/>
                </a:solidFill>
              </a:rPr>
              <a:t>Hypersensibilité </a:t>
            </a:r>
            <a:r>
              <a:rPr lang="fr-FR" u="sng" dirty="0">
                <a:solidFill>
                  <a:schemeClr val="tx2"/>
                </a:solidFill>
              </a:rPr>
              <a:t>non IgE </a:t>
            </a:r>
            <a:r>
              <a:rPr lang="fr-FR" dirty="0">
                <a:solidFill>
                  <a:schemeClr val="tx2"/>
                </a:solidFill>
              </a:rPr>
              <a:t>-</a:t>
            </a:r>
            <a:r>
              <a:rPr lang="fr-FR" u="sng" dirty="0">
                <a:solidFill>
                  <a:schemeClr val="tx2"/>
                </a:solidFill>
              </a:rPr>
              <a:t> </a:t>
            </a:r>
            <a:r>
              <a:rPr lang="fr-FR" u="sng" dirty="0">
                <a:solidFill>
                  <a:schemeClr val="bg1"/>
                </a:solidFill>
              </a:rPr>
              <a:t>médiée</a:t>
            </a:r>
          </a:p>
        </p:txBody>
      </p:sp>
      <p:sp>
        <p:nvSpPr>
          <p:cNvPr id="91" name="Rectangle : coins arrondis 90">
            <a:extLst>
              <a:ext uri="{FF2B5EF4-FFF2-40B4-BE49-F238E27FC236}">
                <a16:creationId xmlns:a16="http://schemas.microsoft.com/office/drawing/2014/main" id="{483ECCF5-09DD-4967-928F-76BD518CE5B2}"/>
              </a:ext>
            </a:extLst>
          </p:cNvPr>
          <p:cNvSpPr/>
          <p:nvPr/>
        </p:nvSpPr>
        <p:spPr>
          <a:xfrm>
            <a:off x="4602117" y="2410534"/>
            <a:ext cx="3194287" cy="10077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bg1"/>
                </a:solidFill>
              </a:rPr>
              <a:t>Intolérances alimentaires non immunologiques</a:t>
            </a:r>
          </a:p>
          <a:p>
            <a:pPr lvl="0" algn="ctr"/>
            <a:r>
              <a:rPr lang="fr-FR" sz="1200" dirty="0">
                <a:solidFill>
                  <a:schemeClr val="bg1"/>
                </a:solidFill>
              </a:rPr>
              <a:t>(lactose, fructose, histamine…)</a:t>
            </a:r>
          </a:p>
        </p:txBody>
      </p:sp>
      <p:sp>
        <p:nvSpPr>
          <p:cNvPr id="16" name="ZoneTexte 15">
            <a:extLst>
              <a:ext uri="{FF2B5EF4-FFF2-40B4-BE49-F238E27FC236}">
                <a16:creationId xmlns:a16="http://schemas.microsoft.com/office/drawing/2014/main" id="{B005416F-F700-4CE4-AE03-A5CB07A4AE5C}"/>
              </a:ext>
            </a:extLst>
          </p:cNvPr>
          <p:cNvSpPr txBox="1"/>
          <p:nvPr/>
        </p:nvSpPr>
        <p:spPr>
          <a:xfrm>
            <a:off x="399358" y="1226659"/>
            <a:ext cx="11385272" cy="954107"/>
          </a:xfrm>
          <a:prstGeom prst="rect">
            <a:avLst/>
          </a:prstGeom>
          <a:noFill/>
          <a:ln>
            <a:solidFill>
              <a:schemeClr val="tx2"/>
            </a:solidFill>
          </a:ln>
        </p:spPr>
        <p:txBody>
          <a:bodyPr wrap="square" rtlCol="0">
            <a:spAutoFit/>
          </a:bodyPr>
          <a:lstStyle/>
          <a:p>
            <a:pPr algn="ctr"/>
            <a:r>
              <a:rPr lang="fr-FR" sz="2000" u="sng" dirty="0">
                <a:solidFill>
                  <a:schemeClr val="accent2"/>
                </a:solidFill>
              </a:rPr>
              <a:t>Réactions adverses liées aux aliments :</a:t>
            </a:r>
            <a:r>
              <a:rPr lang="fr-FR" dirty="0">
                <a:solidFill>
                  <a:schemeClr val="accent2"/>
                </a:solidFill>
              </a:rPr>
              <a:t> </a:t>
            </a:r>
          </a:p>
          <a:p>
            <a:pPr algn="ctr"/>
            <a:r>
              <a:rPr lang="fr-FR" dirty="0">
                <a:solidFill>
                  <a:schemeClr val="tx2"/>
                </a:solidFill>
              </a:rPr>
              <a:t>Ensemble des réactions aux aliments ou aux additifs alimentaires dont le mécanisme peut être immunologique ou non.</a:t>
            </a:r>
          </a:p>
        </p:txBody>
      </p:sp>
    </p:spTree>
    <p:extLst>
      <p:ext uri="{BB962C8B-B14F-4D97-AF65-F5344CB8AC3E}">
        <p14:creationId xmlns:p14="http://schemas.microsoft.com/office/powerpoint/2010/main" val="3327782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88" grpId="0" animBg="1"/>
      <p:bldP spid="90" grpId="0" animBg="1"/>
      <p:bldP spid="9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F36C04D-2BDC-E635-EBF2-106F082DD24F}"/>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A36E4510-B0BE-999F-9A69-1F3CDEB77462}"/>
              </a:ext>
            </a:extLst>
          </p:cNvPr>
          <p:cNvSpPr>
            <a:spLocks noGrp="1"/>
          </p:cNvSpPr>
          <p:nvPr>
            <p:ph type="sldNum" sz="quarter" idx="12"/>
          </p:nvPr>
        </p:nvSpPr>
        <p:spPr/>
        <p:txBody>
          <a:bodyPr/>
          <a:lstStyle/>
          <a:p>
            <a:fld id="{5F11E42F-C915-4F39-9162-A1AFC63CA391}" type="slidenum">
              <a:rPr lang="fr-FR" smtClean="0"/>
              <a:pPr/>
              <a:t>20</a:t>
            </a:fld>
            <a:endParaRPr lang="fr-FR"/>
          </a:p>
        </p:txBody>
      </p:sp>
      <p:sp>
        <p:nvSpPr>
          <p:cNvPr id="4" name="Titre 3">
            <a:extLst>
              <a:ext uri="{FF2B5EF4-FFF2-40B4-BE49-F238E27FC236}">
                <a16:creationId xmlns:a16="http://schemas.microsoft.com/office/drawing/2014/main" id="{83D1E5BE-72D6-6EC8-09B2-E7F692EBC99B}"/>
              </a:ext>
            </a:extLst>
          </p:cNvPr>
          <p:cNvSpPr>
            <a:spLocks noGrp="1"/>
          </p:cNvSpPr>
          <p:nvPr>
            <p:ph type="title"/>
          </p:nvPr>
        </p:nvSpPr>
        <p:spPr/>
        <p:txBody>
          <a:bodyPr/>
          <a:lstStyle/>
          <a:p>
            <a:r>
              <a:rPr lang="fr-FR" dirty="0" err="1"/>
              <a:t>Nutritol</a:t>
            </a:r>
            <a:r>
              <a:rPr lang="fr-FR" dirty="0"/>
              <a:t> </a:t>
            </a:r>
          </a:p>
        </p:txBody>
      </p:sp>
      <p:pic>
        <p:nvPicPr>
          <p:cNvPr id="6" name="Image 5">
            <a:extLst>
              <a:ext uri="{FF2B5EF4-FFF2-40B4-BE49-F238E27FC236}">
                <a16:creationId xmlns:a16="http://schemas.microsoft.com/office/drawing/2014/main" id="{C25B90C2-2185-4D9D-6C44-174DE74CD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412" y="1749475"/>
            <a:ext cx="2997284" cy="4060606"/>
          </a:xfrm>
          <a:prstGeom prst="rect">
            <a:avLst/>
          </a:prstGeom>
        </p:spPr>
      </p:pic>
      <p:pic>
        <p:nvPicPr>
          <p:cNvPr id="9" name="Image 8">
            <a:extLst>
              <a:ext uri="{FF2B5EF4-FFF2-40B4-BE49-F238E27FC236}">
                <a16:creationId xmlns:a16="http://schemas.microsoft.com/office/drawing/2014/main" id="{ED72937C-B951-AE16-C3DA-BF3D4185C351}"/>
              </a:ext>
            </a:extLst>
          </p:cNvPr>
          <p:cNvPicPr>
            <a:picLocks noChangeAspect="1"/>
          </p:cNvPicPr>
          <p:nvPr/>
        </p:nvPicPr>
        <p:blipFill>
          <a:blip r:embed="rId3"/>
          <a:stretch>
            <a:fillRect/>
          </a:stretch>
        </p:blipFill>
        <p:spPr>
          <a:xfrm>
            <a:off x="3071664" y="1916832"/>
            <a:ext cx="2815729" cy="3573016"/>
          </a:xfrm>
          <a:prstGeom prst="rect">
            <a:avLst/>
          </a:prstGeom>
          <a:effectLst>
            <a:outerShdw blurRad="50800" dist="38100" dir="2700000" algn="tl" rotWithShape="0">
              <a:prstClr val="black">
                <a:alpha val="40000"/>
              </a:prstClr>
            </a:outerShdw>
          </a:effectLst>
        </p:spPr>
      </p:pic>
      <p:sp>
        <p:nvSpPr>
          <p:cNvPr id="10" name="ZoneTexte 9">
            <a:extLst>
              <a:ext uri="{FF2B5EF4-FFF2-40B4-BE49-F238E27FC236}">
                <a16:creationId xmlns:a16="http://schemas.microsoft.com/office/drawing/2014/main" id="{AEAD8E9E-D66E-A58D-7A81-CCBB13B3E570}"/>
              </a:ext>
            </a:extLst>
          </p:cNvPr>
          <p:cNvSpPr txBox="1"/>
          <p:nvPr/>
        </p:nvSpPr>
        <p:spPr>
          <a:xfrm>
            <a:off x="2104006" y="1380143"/>
            <a:ext cx="2160240" cy="338554"/>
          </a:xfrm>
          <a:prstGeom prst="rect">
            <a:avLst/>
          </a:prstGeom>
          <a:noFill/>
        </p:spPr>
        <p:txBody>
          <a:bodyPr wrap="square" rtlCol="0">
            <a:spAutoFit/>
          </a:bodyPr>
          <a:lstStyle/>
          <a:p>
            <a:r>
              <a:rPr lang="fr-FR" sz="1600" dirty="0">
                <a:solidFill>
                  <a:srgbClr val="003883"/>
                </a:solidFill>
                <a:ea typeface="+mj-ea"/>
                <a:cs typeface="+mj-cs"/>
              </a:rPr>
              <a:t>Compte-rendu</a:t>
            </a:r>
          </a:p>
        </p:txBody>
      </p:sp>
      <p:sp>
        <p:nvSpPr>
          <p:cNvPr id="11" name="ZoneTexte 10">
            <a:extLst>
              <a:ext uri="{FF2B5EF4-FFF2-40B4-BE49-F238E27FC236}">
                <a16:creationId xmlns:a16="http://schemas.microsoft.com/office/drawing/2014/main" id="{FFA84959-07D4-4B99-E354-3E6D5FBCB4E1}"/>
              </a:ext>
            </a:extLst>
          </p:cNvPr>
          <p:cNvSpPr txBox="1"/>
          <p:nvPr/>
        </p:nvSpPr>
        <p:spPr>
          <a:xfrm>
            <a:off x="8544272" y="1410921"/>
            <a:ext cx="2160240" cy="338554"/>
          </a:xfrm>
          <a:prstGeom prst="rect">
            <a:avLst/>
          </a:prstGeom>
          <a:noFill/>
        </p:spPr>
        <p:txBody>
          <a:bodyPr wrap="square" rtlCol="0">
            <a:spAutoFit/>
          </a:bodyPr>
          <a:lstStyle/>
          <a:p>
            <a:r>
              <a:rPr lang="fr-FR" sz="1600" dirty="0">
                <a:solidFill>
                  <a:srgbClr val="003883"/>
                </a:solidFill>
                <a:ea typeface="+mj-ea"/>
                <a:cs typeface="+mj-cs"/>
              </a:rPr>
              <a:t>Liste des aliments</a:t>
            </a:r>
          </a:p>
        </p:txBody>
      </p:sp>
      <p:grpSp>
        <p:nvGrpSpPr>
          <p:cNvPr id="13" name="Groupe 12">
            <a:extLst>
              <a:ext uri="{FF2B5EF4-FFF2-40B4-BE49-F238E27FC236}">
                <a16:creationId xmlns:a16="http://schemas.microsoft.com/office/drawing/2014/main" id="{61263713-922B-8461-D3BB-EA84C03CDE71}"/>
              </a:ext>
            </a:extLst>
          </p:cNvPr>
          <p:cNvGrpSpPr/>
          <p:nvPr/>
        </p:nvGrpSpPr>
        <p:grpSpPr>
          <a:xfrm>
            <a:off x="7490623" y="1836405"/>
            <a:ext cx="3744416" cy="4229128"/>
            <a:chOff x="7392144" y="1124744"/>
            <a:chExt cx="3744416" cy="4229128"/>
          </a:xfrm>
          <a:effectLst>
            <a:outerShdw blurRad="50800" dist="38100" dir="2700000" algn="tl" rotWithShape="0">
              <a:prstClr val="black">
                <a:alpha val="40000"/>
              </a:prstClr>
            </a:outerShdw>
          </a:effectLst>
        </p:grpSpPr>
        <p:pic>
          <p:nvPicPr>
            <p:cNvPr id="7" name="Image 6">
              <a:extLst>
                <a:ext uri="{FF2B5EF4-FFF2-40B4-BE49-F238E27FC236}">
                  <a16:creationId xmlns:a16="http://schemas.microsoft.com/office/drawing/2014/main" id="{08CE5CFC-AE0D-9923-0170-67C6057A8786}"/>
                </a:ext>
              </a:extLst>
            </p:cNvPr>
            <p:cNvPicPr>
              <a:picLocks noChangeAspect="1"/>
            </p:cNvPicPr>
            <p:nvPr/>
          </p:nvPicPr>
          <p:blipFill rotWithShape="1">
            <a:blip r:embed="rId4"/>
            <a:srcRect l="3136"/>
            <a:stretch/>
          </p:blipFill>
          <p:spPr>
            <a:xfrm>
              <a:off x="7392144" y="1124744"/>
              <a:ext cx="3744416" cy="4229128"/>
            </a:xfrm>
            <a:prstGeom prst="rect">
              <a:avLst/>
            </a:prstGeom>
          </p:spPr>
        </p:pic>
        <p:sp>
          <p:nvSpPr>
            <p:cNvPr id="12" name="Rectangle 11">
              <a:extLst>
                <a:ext uri="{FF2B5EF4-FFF2-40B4-BE49-F238E27FC236}">
                  <a16:creationId xmlns:a16="http://schemas.microsoft.com/office/drawing/2014/main" id="{4D9F206D-8A5E-127F-9350-3391C8CBB9D1}"/>
                </a:ext>
              </a:extLst>
            </p:cNvPr>
            <p:cNvSpPr/>
            <p:nvPr/>
          </p:nvSpPr>
          <p:spPr>
            <a:xfrm>
              <a:off x="10344472" y="1124744"/>
              <a:ext cx="792088" cy="25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8668502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F36C04D-2BDC-E635-EBF2-106F082DD24F}"/>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A36E4510-B0BE-999F-9A69-1F3CDEB77462}"/>
              </a:ext>
            </a:extLst>
          </p:cNvPr>
          <p:cNvSpPr>
            <a:spLocks noGrp="1"/>
          </p:cNvSpPr>
          <p:nvPr>
            <p:ph type="sldNum" sz="quarter" idx="12"/>
          </p:nvPr>
        </p:nvSpPr>
        <p:spPr/>
        <p:txBody>
          <a:bodyPr/>
          <a:lstStyle/>
          <a:p>
            <a:fld id="{5F11E42F-C915-4F39-9162-A1AFC63CA391}" type="slidenum">
              <a:rPr lang="fr-FR" smtClean="0"/>
              <a:pPr/>
              <a:t>21</a:t>
            </a:fld>
            <a:endParaRPr lang="fr-FR"/>
          </a:p>
        </p:txBody>
      </p:sp>
      <p:sp>
        <p:nvSpPr>
          <p:cNvPr id="4" name="Titre 3">
            <a:extLst>
              <a:ext uri="{FF2B5EF4-FFF2-40B4-BE49-F238E27FC236}">
                <a16:creationId xmlns:a16="http://schemas.microsoft.com/office/drawing/2014/main" id="{83D1E5BE-72D6-6EC8-09B2-E7F692EBC99B}"/>
              </a:ext>
            </a:extLst>
          </p:cNvPr>
          <p:cNvSpPr>
            <a:spLocks noGrp="1"/>
          </p:cNvSpPr>
          <p:nvPr>
            <p:ph type="title"/>
          </p:nvPr>
        </p:nvSpPr>
        <p:spPr/>
        <p:txBody>
          <a:bodyPr/>
          <a:lstStyle/>
          <a:p>
            <a:r>
              <a:rPr lang="fr-FR" dirty="0" err="1"/>
              <a:t>Nutritol</a:t>
            </a:r>
            <a:endParaRPr lang="fr-FR" dirty="0"/>
          </a:p>
        </p:txBody>
      </p:sp>
      <p:grpSp>
        <p:nvGrpSpPr>
          <p:cNvPr id="19" name="Groupe 18">
            <a:extLst>
              <a:ext uri="{FF2B5EF4-FFF2-40B4-BE49-F238E27FC236}">
                <a16:creationId xmlns:a16="http://schemas.microsoft.com/office/drawing/2014/main" id="{AA9D8270-BAE1-7C1F-AF29-24414C7BAC4F}"/>
              </a:ext>
            </a:extLst>
          </p:cNvPr>
          <p:cNvGrpSpPr/>
          <p:nvPr/>
        </p:nvGrpSpPr>
        <p:grpSpPr>
          <a:xfrm>
            <a:off x="191345" y="1484031"/>
            <a:ext cx="3312368" cy="3361024"/>
            <a:chOff x="191344" y="1484030"/>
            <a:chExt cx="3695865" cy="3718821"/>
          </a:xfrm>
        </p:grpSpPr>
        <p:pic>
          <p:nvPicPr>
            <p:cNvPr id="8" name="Image 7">
              <a:extLst>
                <a:ext uri="{FF2B5EF4-FFF2-40B4-BE49-F238E27FC236}">
                  <a16:creationId xmlns:a16="http://schemas.microsoft.com/office/drawing/2014/main" id="{1BB8A172-ECEF-D1BD-F670-D897C64D54E0}"/>
                </a:ext>
              </a:extLst>
            </p:cNvPr>
            <p:cNvPicPr>
              <a:picLocks noChangeAspect="1"/>
            </p:cNvPicPr>
            <p:nvPr/>
          </p:nvPicPr>
          <p:blipFill>
            <a:blip r:embed="rId2"/>
            <a:stretch>
              <a:fillRect/>
            </a:stretch>
          </p:blipFill>
          <p:spPr>
            <a:xfrm>
              <a:off x="191344" y="1484030"/>
              <a:ext cx="3695865" cy="3718821"/>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8CB483BC-33C4-A2FB-7F7E-31524588CBB1}"/>
                </a:ext>
              </a:extLst>
            </p:cNvPr>
            <p:cNvSpPr/>
            <p:nvPr/>
          </p:nvSpPr>
          <p:spPr>
            <a:xfrm>
              <a:off x="2538088" y="1484030"/>
              <a:ext cx="1349120" cy="25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B631A35D-97F9-1DEF-5712-D6203466362E}"/>
              </a:ext>
            </a:extLst>
          </p:cNvPr>
          <p:cNvGrpSpPr/>
          <p:nvPr/>
        </p:nvGrpSpPr>
        <p:grpSpPr>
          <a:xfrm>
            <a:off x="3807244" y="1484030"/>
            <a:ext cx="3560367" cy="3361024"/>
            <a:chOff x="4363167" y="1484030"/>
            <a:chExt cx="3560367" cy="3361024"/>
          </a:xfrm>
        </p:grpSpPr>
        <p:pic>
          <p:nvPicPr>
            <p:cNvPr id="15" name="Image 14">
              <a:extLst>
                <a:ext uri="{FF2B5EF4-FFF2-40B4-BE49-F238E27FC236}">
                  <a16:creationId xmlns:a16="http://schemas.microsoft.com/office/drawing/2014/main" id="{7188BD94-E013-79F1-BA80-D954188D30F2}"/>
                </a:ext>
              </a:extLst>
            </p:cNvPr>
            <p:cNvPicPr>
              <a:picLocks noChangeAspect="1"/>
            </p:cNvPicPr>
            <p:nvPr/>
          </p:nvPicPr>
          <p:blipFill>
            <a:blip r:embed="rId3"/>
            <a:stretch>
              <a:fillRect/>
            </a:stretch>
          </p:blipFill>
          <p:spPr>
            <a:xfrm>
              <a:off x="4363167" y="1484030"/>
              <a:ext cx="3560367" cy="3361024"/>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A64FA8ED-42AA-CB4B-7D25-427383DBB335}"/>
                </a:ext>
              </a:extLst>
            </p:cNvPr>
            <p:cNvSpPr/>
            <p:nvPr/>
          </p:nvSpPr>
          <p:spPr>
            <a:xfrm>
              <a:off x="6573568" y="1484030"/>
              <a:ext cx="1349120" cy="25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2510575F-5775-10FD-BDF1-CE440D4C35FA}"/>
              </a:ext>
            </a:extLst>
          </p:cNvPr>
          <p:cNvGrpSpPr/>
          <p:nvPr/>
        </p:nvGrpSpPr>
        <p:grpSpPr>
          <a:xfrm>
            <a:off x="7960514" y="1264193"/>
            <a:ext cx="3873807" cy="4318064"/>
            <a:chOff x="8399493" y="1412776"/>
            <a:chExt cx="3601163" cy="3864663"/>
          </a:xfrm>
        </p:grpSpPr>
        <p:pic>
          <p:nvPicPr>
            <p:cNvPr id="17" name="Image 16">
              <a:extLst>
                <a:ext uri="{FF2B5EF4-FFF2-40B4-BE49-F238E27FC236}">
                  <a16:creationId xmlns:a16="http://schemas.microsoft.com/office/drawing/2014/main" id="{5EDB2FE3-E195-955A-3742-5A4F30730156}"/>
                </a:ext>
              </a:extLst>
            </p:cNvPr>
            <p:cNvPicPr>
              <a:picLocks noChangeAspect="1"/>
            </p:cNvPicPr>
            <p:nvPr/>
          </p:nvPicPr>
          <p:blipFill>
            <a:blip r:embed="rId4"/>
            <a:stretch>
              <a:fillRect/>
            </a:stretch>
          </p:blipFill>
          <p:spPr>
            <a:xfrm>
              <a:off x="8399493" y="1412776"/>
              <a:ext cx="3601163" cy="3864663"/>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7090B8B8-6968-4BE7-9967-7D94068CA9DD}"/>
                </a:ext>
              </a:extLst>
            </p:cNvPr>
            <p:cNvSpPr/>
            <p:nvPr/>
          </p:nvSpPr>
          <p:spPr>
            <a:xfrm>
              <a:off x="10643573" y="1412776"/>
              <a:ext cx="1349120" cy="25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2142360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22</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t>FOX® </a:t>
            </a:r>
            <a:r>
              <a:rPr lang="fr-FR" sz="3200" dirty="0"/>
              <a:t>-</a:t>
            </a:r>
            <a:r>
              <a:rPr lang="fr-FR" dirty="0"/>
              <a:t> </a:t>
            </a:r>
            <a:r>
              <a:rPr lang="fr-FR" sz="2400" dirty="0"/>
              <a:t>Intolérances alimentaires</a:t>
            </a:r>
            <a:endParaRPr lang="fr-FR" dirty="0"/>
          </a:p>
        </p:txBody>
      </p:sp>
      <p:sp>
        <p:nvSpPr>
          <p:cNvPr id="5" name="Espace réservé du contenu 4">
            <a:extLst>
              <a:ext uri="{FF2B5EF4-FFF2-40B4-BE49-F238E27FC236}">
                <a16:creationId xmlns:a16="http://schemas.microsoft.com/office/drawing/2014/main" id="{9FB664AB-7ADE-6ABD-0A8B-1E8DDFE8B33A}"/>
              </a:ext>
            </a:extLst>
          </p:cNvPr>
          <p:cNvSpPr>
            <a:spLocks noGrp="1"/>
          </p:cNvSpPr>
          <p:nvPr>
            <p:ph idx="1"/>
          </p:nvPr>
        </p:nvSpPr>
        <p:spPr/>
        <p:txBody>
          <a:bodyPr>
            <a:normAutofit/>
          </a:bodyPr>
          <a:lstStyle/>
          <a:p>
            <a:pPr algn="l">
              <a:buFont typeface="Arial" panose="020B0604020202020204" pitchFamily="34" charset="0"/>
              <a:buChar char="•"/>
            </a:pPr>
            <a:r>
              <a:rPr lang="fr-FR" sz="1800" dirty="0">
                <a:solidFill>
                  <a:srgbClr val="003883"/>
                </a:solidFill>
                <a:ea typeface="+mj-ea"/>
                <a:cs typeface="+mj-cs"/>
              </a:rPr>
              <a:t>technologie exclusive à nano-billes </a:t>
            </a:r>
          </a:p>
          <a:p>
            <a:pPr algn="l">
              <a:buFont typeface="Arial" panose="020B0604020202020204" pitchFamily="34" charset="0"/>
              <a:buChar char="•"/>
            </a:pPr>
            <a:r>
              <a:rPr lang="fr-FR" sz="1800" dirty="0">
                <a:solidFill>
                  <a:srgbClr val="003883"/>
                </a:solidFill>
                <a:ea typeface="+mj-ea"/>
                <a:cs typeface="+mj-cs"/>
              </a:rPr>
              <a:t>287 aliments testés</a:t>
            </a:r>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9696400" y="124475"/>
            <a:ext cx="2398050" cy="2018722"/>
          </a:xfrm>
          <a:prstGeom prst="rect">
            <a:avLst/>
          </a:prstGeom>
        </p:spPr>
      </p:pic>
      <p:pic>
        <p:nvPicPr>
          <p:cNvPr id="17" name="Image 16">
            <a:extLst>
              <a:ext uri="{FF2B5EF4-FFF2-40B4-BE49-F238E27FC236}">
                <a16:creationId xmlns:a16="http://schemas.microsoft.com/office/drawing/2014/main" id="{057DA15A-85A8-49A0-35CB-FA4C5B6D1A24}"/>
              </a:ext>
            </a:extLst>
          </p:cNvPr>
          <p:cNvPicPr>
            <a:picLocks noChangeAspect="1"/>
          </p:cNvPicPr>
          <p:nvPr/>
        </p:nvPicPr>
        <p:blipFill>
          <a:blip r:embed="rId3"/>
          <a:stretch>
            <a:fillRect/>
          </a:stretch>
        </p:blipFill>
        <p:spPr>
          <a:xfrm>
            <a:off x="3261055" y="2151041"/>
            <a:ext cx="3384376" cy="4141774"/>
          </a:xfrm>
          <a:prstGeom prst="rect">
            <a:avLst/>
          </a:prstGeom>
          <a:effectLst>
            <a:outerShdw blurRad="50800" dist="38100" dir="2700000" algn="tl" rotWithShape="0">
              <a:prstClr val="black">
                <a:alpha val="40000"/>
              </a:prstClr>
            </a:outerShdw>
          </a:effectLst>
        </p:spPr>
      </p:pic>
      <p:pic>
        <p:nvPicPr>
          <p:cNvPr id="19" name="Image 18">
            <a:extLst>
              <a:ext uri="{FF2B5EF4-FFF2-40B4-BE49-F238E27FC236}">
                <a16:creationId xmlns:a16="http://schemas.microsoft.com/office/drawing/2014/main" id="{9E73405F-0FD5-8CC3-AF4A-74C6D043302E}"/>
              </a:ext>
            </a:extLst>
          </p:cNvPr>
          <p:cNvPicPr>
            <a:picLocks noChangeAspect="1"/>
          </p:cNvPicPr>
          <p:nvPr/>
        </p:nvPicPr>
        <p:blipFill rotWithShape="1">
          <a:blip r:embed="rId4"/>
          <a:srcRect t="6300"/>
          <a:stretch/>
        </p:blipFill>
        <p:spPr>
          <a:xfrm>
            <a:off x="6875445" y="2151041"/>
            <a:ext cx="3036131" cy="41804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510396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A058DA-E02C-4B81-61B5-96F1D31F649A}"/>
              </a:ext>
            </a:extLst>
          </p:cNvPr>
          <p:cNvSpPr>
            <a:spLocks noGrp="1"/>
          </p:cNvSpPr>
          <p:nvPr>
            <p:ph type="sldNum" sz="quarter" idx="12"/>
          </p:nvPr>
        </p:nvSpPr>
        <p:spPr/>
        <p:txBody>
          <a:bodyPr/>
          <a:lstStyle/>
          <a:p>
            <a:fld id="{5F11E42F-C915-4F39-9162-A1AFC63CA391}" type="slidenum">
              <a:rPr lang="fr-FR" smtClean="0"/>
              <a:pPr/>
              <a:t>23</a:t>
            </a:fld>
            <a:endParaRPr lang="fr-FR"/>
          </a:p>
        </p:txBody>
      </p:sp>
      <p:sp>
        <p:nvSpPr>
          <p:cNvPr id="4" name="Titre 3">
            <a:extLst>
              <a:ext uri="{FF2B5EF4-FFF2-40B4-BE49-F238E27FC236}">
                <a16:creationId xmlns:a16="http://schemas.microsoft.com/office/drawing/2014/main" id="{0256DF56-5D16-4DA5-40D8-8677FD39FCA6}"/>
              </a:ext>
            </a:extLst>
          </p:cNvPr>
          <p:cNvSpPr>
            <a:spLocks noGrp="1"/>
          </p:cNvSpPr>
          <p:nvPr>
            <p:ph type="title"/>
          </p:nvPr>
        </p:nvSpPr>
        <p:spPr/>
        <p:txBody>
          <a:bodyPr/>
          <a:lstStyle/>
          <a:p>
            <a:r>
              <a:rPr lang="fr-FR" dirty="0"/>
              <a:t>FOX® </a:t>
            </a:r>
            <a:r>
              <a:rPr lang="fr-FR" sz="3200" dirty="0"/>
              <a:t>-</a:t>
            </a:r>
            <a:r>
              <a:rPr lang="fr-FR" dirty="0"/>
              <a:t> </a:t>
            </a:r>
            <a:r>
              <a:rPr lang="fr-FR" sz="2400" dirty="0"/>
              <a:t>Intolérances alimentaires</a:t>
            </a:r>
            <a:endParaRPr lang="fr-FR" dirty="0"/>
          </a:p>
        </p:txBody>
      </p:sp>
      <p:pic>
        <p:nvPicPr>
          <p:cNvPr id="6" name="Image 5">
            <a:extLst>
              <a:ext uri="{FF2B5EF4-FFF2-40B4-BE49-F238E27FC236}">
                <a16:creationId xmlns:a16="http://schemas.microsoft.com/office/drawing/2014/main" id="{6184A300-3CB6-20B2-1A44-38ED5C69D92E}"/>
              </a:ext>
            </a:extLst>
          </p:cNvPr>
          <p:cNvPicPr>
            <a:picLocks noChangeAspect="1"/>
          </p:cNvPicPr>
          <p:nvPr/>
        </p:nvPicPr>
        <p:blipFill>
          <a:blip r:embed="rId2"/>
          <a:stretch>
            <a:fillRect/>
          </a:stretch>
        </p:blipFill>
        <p:spPr>
          <a:xfrm>
            <a:off x="9696400" y="124475"/>
            <a:ext cx="2398050" cy="2018722"/>
          </a:xfrm>
          <a:prstGeom prst="rect">
            <a:avLst/>
          </a:prstGeom>
        </p:spPr>
      </p:pic>
      <p:pic>
        <p:nvPicPr>
          <p:cNvPr id="15" name="Image 14">
            <a:extLst>
              <a:ext uri="{FF2B5EF4-FFF2-40B4-BE49-F238E27FC236}">
                <a16:creationId xmlns:a16="http://schemas.microsoft.com/office/drawing/2014/main" id="{02825E5B-31C9-68EF-23B2-5F176FF90FE3}"/>
              </a:ext>
            </a:extLst>
          </p:cNvPr>
          <p:cNvPicPr>
            <a:picLocks noChangeAspect="1"/>
          </p:cNvPicPr>
          <p:nvPr/>
        </p:nvPicPr>
        <p:blipFill>
          <a:blip r:embed="rId3"/>
          <a:stretch>
            <a:fillRect/>
          </a:stretch>
        </p:blipFill>
        <p:spPr>
          <a:xfrm>
            <a:off x="5735959" y="1106862"/>
            <a:ext cx="4355117" cy="4864703"/>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0B0171B0-8511-0769-3CD6-C85ABF83D231}"/>
              </a:ext>
            </a:extLst>
          </p:cNvPr>
          <p:cNvSpPr/>
          <p:nvPr/>
        </p:nvSpPr>
        <p:spPr>
          <a:xfrm>
            <a:off x="4079776" y="1106863"/>
            <a:ext cx="1344807" cy="23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FCD550BE-2300-5058-C141-2C59B99B5F4D}"/>
              </a:ext>
            </a:extLst>
          </p:cNvPr>
          <p:cNvGrpSpPr/>
          <p:nvPr/>
        </p:nvGrpSpPr>
        <p:grpSpPr>
          <a:xfrm>
            <a:off x="1415480" y="1103240"/>
            <a:ext cx="4009103" cy="4875573"/>
            <a:chOff x="1415480" y="1103240"/>
            <a:chExt cx="4009103" cy="4875573"/>
          </a:xfrm>
        </p:grpSpPr>
        <p:grpSp>
          <p:nvGrpSpPr>
            <p:cNvPr id="8" name="Groupe 7">
              <a:extLst>
                <a:ext uri="{FF2B5EF4-FFF2-40B4-BE49-F238E27FC236}">
                  <a16:creationId xmlns:a16="http://schemas.microsoft.com/office/drawing/2014/main" id="{C8621643-4FA5-ADFF-E93E-5A52160B5E69}"/>
                </a:ext>
              </a:extLst>
            </p:cNvPr>
            <p:cNvGrpSpPr/>
            <p:nvPr/>
          </p:nvGrpSpPr>
          <p:grpSpPr>
            <a:xfrm>
              <a:off x="1415480" y="1110486"/>
              <a:ext cx="4009103" cy="4868327"/>
              <a:chOff x="1415480" y="1110486"/>
              <a:chExt cx="4009103" cy="4868327"/>
            </a:xfrm>
          </p:grpSpPr>
          <p:pic>
            <p:nvPicPr>
              <p:cNvPr id="13" name="Image 12">
                <a:extLst>
                  <a:ext uri="{FF2B5EF4-FFF2-40B4-BE49-F238E27FC236}">
                    <a16:creationId xmlns:a16="http://schemas.microsoft.com/office/drawing/2014/main" id="{C3B6BCE5-BC45-00F4-A66A-C5F0A8750E8B}"/>
                  </a:ext>
                </a:extLst>
              </p:cNvPr>
              <p:cNvPicPr>
                <a:picLocks noChangeAspect="1"/>
              </p:cNvPicPr>
              <p:nvPr/>
            </p:nvPicPr>
            <p:blipFill>
              <a:blip r:embed="rId4"/>
              <a:stretch>
                <a:fillRect/>
              </a:stretch>
            </p:blipFill>
            <p:spPr>
              <a:xfrm>
                <a:off x="1415480" y="1110486"/>
                <a:ext cx="4009103" cy="486470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D18076C-6C32-6AE5-F37F-4D63C0C54317}"/>
                  </a:ext>
                </a:extLst>
              </p:cNvPr>
              <p:cNvSpPr/>
              <p:nvPr/>
            </p:nvSpPr>
            <p:spPr>
              <a:xfrm>
                <a:off x="4583832" y="5747987"/>
                <a:ext cx="818757" cy="23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Rectangle 8">
              <a:extLst>
                <a:ext uri="{FF2B5EF4-FFF2-40B4-BE49-F238E27FC236}">
                  <a16:creationId xmlns:a16="http://schemas.microsoft.com/office/drawing/2014/main" id="{D37F4B79-E9DD-F978-6D4D-6DFB2A7034A5}"/>
                </a:ext>
              </a:extLst>
            </p:cNvPr>
            <p:cNvSpPr/>
            <p:nvPr/>
          </p:nvSpPr>
          <p:spPr>
            <a:xfrm>
              <a:off x="4079776" y="1103240"/>
              <a:ext cx="1344807" cy="23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864237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1E2BB-D869-4FFD-BFCE-914F4E5E2ADA}"/>
              </a:ext>
            </a:extLst>
          </p:cNvPr>
          <p:cNvSpPr>
            <a:spLocks noGrp="1"/>
          </p:cNvSpPr>
          <p:nvPr>
            <p:ph type="title"/>
          </p:nvPr>
        </p:nvSpPr>
        <p:spPr>
          <a:xfrm>
            <a:off x="654551" y="136525"/>
            <a:ext cx="11089230" cy="758825"/>
          </a:xfrm>
        </p:spPr>
        <p:txBody>
          <a:bodyPr>
            <a:normAutofit fontScale="90000"/>
          </a:bodyPr>
          <a:lstStyle/>
          <a:p>
            <a:br>
              <a:rPr lang="fr-FR" sz="3600" dirty="0"/>
            </a:br>
            <a:r>
              <a:rPr lang="fr-FR" sz="3600" dirty="0"/>
              <a:t>En conclusion, Allergie ou intolérance alimentaire, quelle différence ?</a:t>
            </a:r>
            <a:br>
              <a:rPr lang="fr-FR" sz="4400" dirty="0"/>
            </a:br>
            <a:r>
              <a:rPr lang="fr-FR" dirty="0"/>
              <a:t> </a:t>
            </a:r>
          </a:p>
        </p:txBody>
      </p:sp>
      <p:sp>
        <p:nvSpPr>
          <p:cNvPr id="4" name="Espace réservé du numéro de diapositive 3">
            <a:extLst>
              <a:ext uri="{FF2B5EF4-FFF2-40B4-BE49-F238E27FC236}">
                <a16:creationId xmlns:a16="http://schemas.microsoft.com/office/drawing/2014/main" id="{F42FA26E-0558-46C0-85E7-287EBA4B428A}"/>
              </a:ext>
            </a:extLst>
          </p:cNvPr>
          <p:cNvSpPr>
            <a:spLocks noGrp="1"/>
          </p:cNvSpPr>
          <p:nvPr>
            <p:ph type="sldNum" sz="quarter" idx="12"/>
          </p:nvPr>
        </p:nvSpPr>
        <p:spPr/>
        <p:txBody>
          <a:bodyPr/>
          <a:lstStyle/>
          <a:p>
            <a:fld id="{5F11E42F-C915-4F39-9162-A1AFC63CA391}" type="slidenum">
              <a:rPr lang="fr-FR" smtClean="0"/>
              <a:pPr/>
              <a:t>24</a:t>
            </a:fld>
            <a:endParaRPr lang="fr-FR" dirty="0"/>
          </a:p>
        </p:txBody>
      </p:sp>
      <p:cxnSp>
        <p:nvCxnSpPr>
          <p:cNvPr id="5" name="直接连接符 2820">
            <a:extLst>
              <a:ext uri="{FF2B5EF4-FFF2-40B4-BE49-F238E27FC236}">
                <a16:creationId xmlns:a16="http://schemas.microsoft.com/office/drawing/2014/main" id="{5B697861-EC55-413E-9A56-FD15E2E4E017}"/>
              </a:ext>
            </a:extLst>
          </p:cNvPr>
          <p:cNvCxnSpPr/>
          <p:nvPr/>
        </p:nvCxnSpPr>
        <p:spPr>
          <a:xfrm rot="5400000">
            <a:off x="4243711" y="3474889"/>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4F6750A6-9BFA-4074-B2AB-DA9FC21C5AF0}"/>
              </a:ext>
            </a:extLst>
          </p:cNvPr>
          <p:cNvSpPr/>
          <p:nvPr/>
        </p:nvSpPr>
        <p:spPr>
          <a:xfrm>
            <a:off x="1674591" y="1484946"/>
            <a:ext cx="2362098" cy="65957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LU" altLang="en-US" b="1" dirty="0">
                <a:solidFill>
                  <a:schemeClr val="bg1"/>
                </a:solidFill>
              </a:rPr>
              <a:t>IgE</a:t>
            </a:r>
            <a:endParaRPr lang="fr-FR" dirty="0">
              <a:solidFill>
                <a:schemeClr val="bg1"/>
              </a:solidFill>
            </a:endParaRPr>
          </a:p>
        </p:txBody>
      </p:sp>
      <p:sp>
        <p:nvSpPr>
          <p:cNvPr id="10" name="Rectangle : coins arrondis 9">
            <a:extLst>
              <a:ext uri="{FF2B5EF4-FFF2-40B4-BE49-F238E27FC236}">
                <a16:creationId xmlns:a16="http://schemas.microsoft.com/office/drawing/2014/main" id="{7FBE3925-01B2-4CA7-AD10-43EC61163AFC}"/>
              </a:ext>
            </a:extLst>
          </p:cNvPr>
          <p:cNvSpPr/>
          <p:nvPr/>
        </p:nvSpPr>
        <p:spPr>
          <a:xfrm>
            <a:off x="8021096" y="1484946"/>
            <a:ext cx="2362098" cy="6595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LU" altLang="en-US" b="1" dirty="0">
                <a:solidFill>
                  <a:schemeClr val="bg1"/>
                </a:solidFill>
              </a:rPr>
              <a:t>IgG</a:t>
            </a:r>
          </a:p>
        </p:txBody>
      </p:sp>
      <p:sp>
        <p:nvSpPr>
          <p:cNvPr id="11" name="Rectangle 10">
            <a:extLst>
              <a:ext uri="{FF2B5EF4-FFF2-40B4-BE49-F238E27FC236}">
                <a16:creationId xmlns:a16="http://schemas.microsoft.com/office/drawing/2014/main" id="{331ECD68-AE23-4DBC-A4FD-A2B6A9A25C4C}"/>
              </a:ext>
            </a:extLst>
          </p:cNvPr>
          <p:cNvSpPr/>
          <p:nvPr/>
        </p:nvSpPr>
        <p:spPr>
          <a:xfrm>
            <a:off x="551384" y="2276872"/>
            <a:ext cx="4608512" cy="2529923"/>
          </a:xfrm>
          <a:prstGeom prst="rect">
            <a:avLst/>
          </a:prstGeom>
        </p:spPr>
        <p:txBody>
          <a:bodyPr wrap="square">
            <a:spAutoFit/>
          </a:bodyPr>
          <a:lstStyle/>
          <a:p>
            <a:pPr algn="ctr">
              <a:lnSpc>
                <a:spcPct val="80000"/>
              </a:lnSpc>
            </a:pPr>
            <a:r>
              <a:rPr lang="fr-LU" altLang="en-US" b="1" dirty="0"/>
              <a:t>		</a:t>
            </a:r>
          </a:p>
          <a:p>
            <a:pPr algn="ctr">
              <a:lnSpc>
                <a:spcPct val="80000"/>
              </a:lnSpc>
            </a:pPr>
            <a:r>
              <a:rPr lang="fr-LU" altLang="en-US" dirty="0"/>
              <a:t>Apparition immédiate de symptômes</a:t>
            </a:r>
          </a:p>
          <a:p>
            <a:pPr algn="ctr">
              <a:lnSpc>
                <a:spcPct val="80000"/>
              </a:lnSpc>
            </a:pPr>
            <a:r>
              <a:rPr lang="fr-LU" altLang="en-US" dirty="0"/>
              <a:t>Réaction type1</a:t>
            </a:r>
          </a:p>
          <a:p>
            <a:pPr algn="ctr">
              <a:lnSpc>
                <a:spcPct val="80000"/>
              </a:lnSpc>
            </a:pPr>
            <a:r>
              <a:rPr lang="fr-LU" altLang="en-US" dirty="0"/>
              <a:t>Tests cutanés positifs</a:t>
            </a:r>
          </a:p>
          <a:p>
            <a:pPr algn="ctr">
              <a:lnSpc>
                <a:spcPct val="80000"/>
              </a:lnSpc>
            </a:pPr>
            <a:r>
              <a:rPr lang="fr-LU" altLang="en-US" dirty="0"/>
              <a:t>Peu d’aliments concernés</a:t>
            </a:r>
          </a:p>
          <a:p>
            <a:pPr algn="ctr">
              <a:lnSpc>
                <a:spcPct val="80000"/>
              </a:lnSpc>
            </a:pPr>
            <a:r>
              <a:rPr lang="fr-LU" altLang="en-US" dirty="0"/>
              <a:t>Traces d’allergènes suffisantes</a:t>
            </a:r>
          </a:p>
          <a:p>
            <a:pPr algn="ctr">
              <a:lnSpc>
                <a:spcPct val="80000"/>
              </a:lnSpc>
            </a:pPr>
            <a:r>
              <a:rPr lang="fr-LU" altLang="en-US" dirty="0"/>
              <a:t>Tous les organes peuvent être touchés</a:t>
            </a:r>
          </a:p>
          <a:p>
            <a:pPr algn="ctr">
              <a:lnSpc>
                <a:spcPct val="80000"/>
              </a:lnSpc>
            </a:pPr>
            <a:r>
              <a:rPr lang="fr-LU" altLang="en-US" dirty="0"/>
              <a:t>Fréquent chez les enfants</a:t>
            </a:r>
          </a:p>
          <a:p>
            <a:pPr algn="ctr">
              <a:lnSpc>
                <a:spcPct val="80000"/>
              </a:lnSpc>
            </a:pPr>
            <a:r>
              <a:rPr lang="fr-LU" altLang="en-US" dirty="0"/>
              <a:t>Pour la plupart reconnus sans test sanguin</a:t>
            </a:r>
          </a:p>
          <a:p>
            <a:pPr algn="ctr">
              <a:lnSpc>
                <a:spcPct val="80000"/>
              </a:lnSpc>
            </a:pPr>
            <a:r>
              <a:rPr lang="fr-LU" altLang="en-US" dirty="0"/>
              <a:t>Rejet de l’aliment par le patient</a:t>
            </a:r>
          </a:p>
          <a:p>
            <a:pPr algn="ctr">
              <a:lnSpc>
                <a:spcPct val="80000"/>
              </a:lnSpc>
            </a:pPr>
            <a:r>
              <a:rPr lang="fr-LU" altLang="en-US" dirty="0"/>
              <a:t>Permanent ou définitif </a:t>
            </a:r>
            <a:r>
              <a:rPr lang="fr-LU" altLang="en-US" sz="1400" dirty="0"/>
              <a:t>(enfants 18-24 mois +/-)</a:t>
            </a:r>
          </a:p>
        </p:txBody>
      </p:sp>
      <p:sp>
        <p:nvSpPr>
          <p:cNvPr id="12" name="Rectangle 11">
            <a:extLst>
              <a:ext uri="{FF2B5EF4-FFF2-40B4-BE49-F238E27FC236}">
                <a16:creationId xmlns:a16="http://schemas.microsoft.com/office/drawing/2014/main" id="{21FB3C4B-443E-438E-BB12-FA96FAE99473}"/>
              </a:ext>
            </a:extLst>
          </p:cNvPr>
          <p:cNvSpPr/>
          <p:nvPr/>
        </p:nvSpPr>
        <p:spPr>
          <a:xfrm>
            <a:off x="6957557" y="2331569"/>
            <a:ext cx="4489176" cy="2529923"/>
          </a:xfrm>
          <a:prstGeom prst="rect">
            <a:avLst/>
          </a:prstGeom>
        </p:spPr>
        <p:txBody>
          <a:bodyPr wrap="square">
            <a:spAutoFit/>
          </a:bodyPr>
          <a:lstStyle/>
          <a:p>
            <a:pPr>
              <a:lnSpc>
                <a:spcPct val="80000"/>
              </a:lnSpc>
            </a:pPr>
            <a:r>
              <a:rPr lang="fr-LU" altLang="en-US" b="1" dirty="0">
                <a:solidFill>
                  <a:srgbClr val="333333"/>
                </a:solidFill>
              </a:rPr>
              <a:t>		</a:t>
            </a:r>
            <a:endParaRPr lang="fr-LU" altLang="en-US" b="1" dirty="0"/>
          </a:p>
          <a:p>
            <a:pPr algn="ctr">
              <a:lnSpc>
                <a:spcPct val="80000"/>
              </a:lnSpc>
            </a:pPr>
            <a:r>
              <a:rPr lang="fr-LU" altLang="en-US" dirty="0"/>
              <a:t>Symptômes retardés</a:t>
            </a:r>
          </a:p>
          <a:p>
            <a:pPr algn="ctr">
              <a:lnSpc>
                <a:spcPct val="80000"/>
              </a:lnSpc>
            </a:pPr>
            <a:r>
              <a:rPr lang="fr-LU" altLang="en-US" dirty="0"/>
              <a:t>Réaction type 3</a:t>
            </a:r>
          </a:p>
          <a:p>
            <a:pPr algn="ctr">
              <a:lnSpc>
                <a:spcPct val="80000"/>
              </a:lnSpc>
            </a:pPr>
            <a:r>
              <a:rPr lang="fr-LU" altLang="en-US" dirty="0"/>
              <a:t>Tests cutanés négatifs</a:t>
            </a:r>
          </a:p>
          <a:p>
            <a:pPr algn="ctr">
              <a:lnSpc>
                <a:spcPct val="80000"/>
              </a:lnSpc>
            </a:pPr>
            <a:r>
              <a:rPr lang="fr-LU" altLang="en-US" dirty="0"/>
              <a:t>Beaucoup d’aliments concernés</a:t>
            </a:r>
          </a:p>
          <a:p>
            <a:pPr algn="ctr">
              <a:lnSpc>
                <a:spcPct val="80000"/>
              </a:lnSpc>
            </a:pPr>
            <a:r>
              <a:rPr lang="fr-LU" altLang="en-US" dirty="0"/>
              <a:t>Dose dépendance</a:t>
            </a:r>
          </a:p>
          <a:p>
            <a:pPr algn="ctr">
              <a:lnSpc>
                <a:spcPct val="80000"/>
              </a:lnSpc>
            </a:pPr>
            <a:r>
              <a:rPr lang="fr-LU" altLang="en-US" dirty="0"/>
              <a:t>Tous les organes peuvent être touchés</a:t>
            </a:r>
          </a:p>
          <a:p>
            <a:pPr algn="ctr">
              <a:lnSpc>
                <a:spcPct val="80000"/>
              </a:lnSpc>
            </a:pPr>
            <a:r>
              <a:rPr lang="fr-LU" altLang="en-US" dirty="0"/>
              <a:t>Enfants et adultes</a:t>
            </a:r>
          </a:p>
          <a:p>
            <a:pPr algn="ctr">
              <a:lnSpc>
                <a:spcPct val="80000"/>
              </a:lnSpc>
            </a:pPr>
            <a:r>
              <a:rPr lang="fr-LU" altLang="en-US" dirty="0"/>
              <a:t>Allergène très souvent non reconnu</a:t>
            </a:r>
          </a:p>
          <a:p>
            <a:pPr algn="ctr">
              <a:lnSpc>
                <a:spcPct val="80000"/>
              </a:lnSpc>
            </a:pPr>
            <a:r>
              <a:rPr lang="fr-LU" altLang="en-US" dirty="0"/>
              <a:t>Aliment apprécié</a:t>
            </a:r>
          </a:p>
          <a:p>
            <a:pPr algn="ctr">
              <a:lnSpc>
                <a:spcPct val="80000"/>
              </a:lnSpc>
            </a:pPr>
            <a:r>
              <a:rPr lang="fr-LU" altLang="en-US" dirty="0"/>
              <a:t>Rémission possible après éviction</a:t>
            </a:r>
          </a:p>
        </p:txBody>
      </p:sp>
    </p:spTree>
    <p:extLst>
      <p:ext uri="{BB962C8B-B14F-4D97-AF65-F5344CB8AC3E}">
        <p14:creationId xmlns:p14="http://schemas.microsoft.com/office/powerpoint/2010/main" val="250245606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1035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6291486"/>
            <a:ext cx="12192000" cy="566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6812423"/>
            <a:ext cx="12192000" cy="45719"/>
          </a:xfrm>
          <a:prstGeom prst="rect">
            <a:avLst/>
          </a:prstGeom>
          <a:solidFill>
            <a:srgbClr val="EE7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logo_eurofins_biomnis_rvb.png"/>
          <p:cNvPicPr>
            <a:picLocks noChangeAspect="1"/>
          </p:cNvPicPr>
          <p:nvPr/>
        </p:nvPicPr>
        <p:blipFill>
          <a:blip r:embed="rId2" cstate="print"/>
          <a:stretch>
            <a:fillRect/>
          </a:stretch>
        </p:blipFill>
        <p:spPr>
          <a:xfrm>
            <a:off x="1991544" y="3645024"/>
            <a:ext cx="8119592" cy="1631048"/>
          </a:xfrm>
          <a:prstGeom prst="rect">
            <a:avLst/>
          </a:prstGeom>
        </p:spPr>
      </p:pic>
      <p:sp>
        <p:nvSpPr>
          <p:cNvPr id="9" name="Espace réservé du pied de page 8"/>
          <p:cNvSpPr>
            <a:spLocks noGrp="1"/>
          </p:cNvSpPr>
          <p:nvPr>
            <p:ph type="ftr" sz="quarter" idx="1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fld id="{5F11E42F-C915-4F39-9162-A1AFC63CA391}" type="slidenum">
              <a:rPr lang="fr-FR" smtClean="0"/>
              <a:pPr/>
              <a:t>25</a:t>
            </a:fld>
            <a:endParaRPr lang="fr-FR"/>
          </a:p>
        </p:txBody>
      </p:sp>
      <p:sp>
        <p:nvSpPr>
          <p:cNvPr id="12" name="Titre 1"/>
          <p:cNvSpPr txBox="1">
            <a:spLocks/>
          </p:cNvSpPr>
          <p:nvPr/>
        </p:nvSpPr>
        <p:spPr>
          <a:xfrm>
            <a:off x="983432" y="1196752"/>
            <a:ext cx="10009112" cy="2016224"/>
          </a:xfrm>
          <a:prstGeom prst="rect">
            <a:avLst/>
          </a:prstGeom>
          <a:solidFill>
            <a:schemeClr val="accent4">
              <a:lumMod val="20000"/>
              <a:lumOff val="80000"/>
            </a:schemeClr>
          </a:solidFill>
          <a:ln>
            <a:solidFill>
              <a:schemeClr val="bg1"/>
            </a:solidFill>
          </a:ln>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chemeClr val="tx2"/>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fr-FR" sz="2800" dirty="0">
              <a:solidFill>
                <a:schemeClr val="tx2"/>
              </a:solidFill>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0" i="0" u="none" strike="noStrike" kern="1200" cap="none" spc="0" normalizeH="0" baseline="0" noProof="0" dirty="0">
                <a:ln>
                  <a:noFill/>
                </a:ln>
                <a:solidFill>
                  <a:schemeClr val="tx2"/>
                </a:solidFill>
                <a:effectLst/>
                <a:uLnTx/>
                <a:uFillTx/>
                <a:latin typeface="+mn-lt"/>
                <a:ea typeface="+mj-ea"/>
                <a:cs typeface="+mj-cs"/>
              </a:rPr>
              <a:t>Merci pour votre attention</a:t>
            </a:r>
          </a:p>
        </p:txBody>
      </p:sp>
    </p:spTree>
    <p:extLst>
      <p:ext uri="{BB962C8B-B14F-4D97-AF65-F5344CB8AC3E}">
        <p14:creationId xmlns:p14="http://schemas.microsoft.com/office/powerpoint/2010/main" val="213954070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0DAA-02FB-FE4F-DF3D-27C645C98BBD}"/>
            </a:ext>
          </a:extLst>
        </p:cNvPr>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0BA07AF-604D-FDFD-589F-C33923B4FABE}"/>
              </a:ext>
            </a:extLst>
          </p:cNvPr>
          <p:cNvSpPr>
            <a:spLocks noGrp="1"/>
          </p:cNvSpPr>
          <p:nvPr>
            <p:ph type="body" sz="quarter" idx="11"/>
          </p:nvPr>
        </p:nvSpPr>
        <p:spPr>
          <a:xfrm>
            <a:off x="5926833" y="1371376"/>
            <a:ext cx="5366527" cy="2248518"/>
          </a:xfrm>
        </p:spPr>
        <p:txBody>
          <a:bodyPr>
            <a:normAutofit lnSpcReduction="10000"/>
          </a:bodyPr>
          <a:lstStyle/>
          <a:p>
            <a:pPr algn="ctr"/>
            <a:r>
              <a:rPr lang="fr-FR" b="1" dirty="0"/>
              <a:t>  </a:t>
            </a:r>
          </a:p>
          <a:p>
            <a:pPr algn="ctr"/>
            <a:r>
              <a:rPr lang="fr-FR" b="1" dirty="0"/>
              <a:t>  </a:t>
            </a:r>
            <a:r>
              <a:rPr lang="fr-FR" b="1" dirty="0">
                <a:solidFill>
                  <a:schemeClr val="accent5"/>
                </a:solidFill>
              </a:rPr>
              <a:t>Les allergies alimentaires  </a:t>
            </a:r>
            <a:endParaRPr lang="fr-FR" dirty="0">
              <a:solidFill>
                <a:schemeClr val="accent5"/>
              </a:solidFill>
            </a:endParaRPr>
          </a:p>
        </p:txBody>
      </p:sp>
      <p:sp>
        <p:nvSpPr>
          <p:cNvPr id="5" name="Espace réservé du numéro de diapositive 4">
            <a:extLst>
              <a:ext uri="{FF2B5EF4-FFF2-40B4-BE49-F238E27FC236}">
                <a16:creationId xmlns:a16="http://schemas.microsoft.com/office/drawing/2014/main" id="{1370E304-8F5F-A516-F6D7-FF64D2BBED5A}"/>
              </a:ext>
            </a:extLst>
          </p:cNvPr>
          <p:cNvSpPr>
            <a:spLocks noGrp="1"/>
          </p:cNvSpPr>
          <p:nvPr>
            <p:ph type="sldNum" sz="quarter" idx="4294967295"/>
          </p:nvPr>
        </p:nvSpPr>
        <p:spPr>
          <a:xfrm>
            <a:off x="11617325" y="6356350"/>
            <a:ext cx="574675" cy="365125"/>
          </a:xfrm>
        </p:spPr>
        <p:txBody>
          <a:bodyPr/>
          <a:lstStyle/>
          <a:p>
            <a:fld id="{5F11E42F-C915-4F39-9162-A1AFC63CA391}" type="slidenum">
              <a:rPr lang="fr-FR" smtClean="0"/>
              <a:pPr/>
              <a:t>3</a:t>
            </a:fld>
            <a:endParaRPr lang="fr-FR" dirty="0"/>
          </a:p>
        </p:txBody>
      </p:sp>
    </p:spTree>
    <p:extLst>
      <p:ext uri="{BB962C8B-B14F-4D97-AF65-F5344CB8AC3E}">
        <p14:creationId xmlns:p14="http://schemas.microsoft.com/office/powerpoint/2010/main" val="64007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4</a:t>
            </a:fld>
            <a:endParaRPr lang="fr-FR" dirty="0"/>
          </a:p>
        </p:txBody>
      </p:sp>
      <p:sp>
        <p:nvSpPr>
          <p:cNvPr id="2" name="Titre 1"/>
          <p:cNvSpPr>
            <a:spLocks noGrp="1"/>
          </p:cNvSpPr>
          <p:nvPr>
            <p:ph type="title"/>
          </p:nvPr>
        </p:nvSpPr>
        <p:spPr/>
        <p:txBody>
          <a:bodyPr/>
          <a:lstStyle/>
          <a:p>
            <a:r>
              <a:rPr lang="fr-FR" dirty="0"/>
              <a:t>Les allergies</a:t>
            </a:r>
          </a:p>
        </p:txBody>
      </p:sp>
      <p:sp>
        <p:nvSpPr>
          <p:cNvPr id="3" name="Espace réservé du contenu 2"/>
          <p:cNvSpPr>
            <a:spLocks noGrp="1"/>
          </p:cNvSpPr>
          <p:nvPr>
            <p:ph idx="1"/>
          </p:nvPr>
        </p:nvSpPr>
        <p:spPr/>
        <p:txBody>
          <a:bodyPr>
            <a:normAutofit/>
          </a:bodyPr>
          <a:lstStyle/>
          <a:p>
            <a:pPr>
              <a:buFont typeface="Wingdings" pitchFamily="2" charset="2"/>
              <a:buChar char="Ø"/>
            </a:pPr>
            <a:endParaRPr lang="fr-FR" sz="2000" b="1" dirty="0">
              <a:solidFill>
                <a:schemeClr val="tx2"/>
              </a:solidFill>
            </a:endParaRPr>
          </a:p>
          <a:p>
            <a:pPr>
              <a:buFont typeface="Wingdings" pitchFamily="2" charset="2"/>
              <a:buChar char="Ø"/>
            </a:pPr>
            <a:endParaRPr lang="fr-FR" sz="2000" dirty="0">
              <a:solidFill>
                <a:schemeClr val="tx2"/>
              </a:solidFill>
            </a:endParaRPr>
          </a:p>
          <a:p>
            <a:pPr>
              <a:buFont typeface="Wingdings" pitchFamily="2" charset="2"/>
              <a:buChar char="Ø"/>
            </a:pPr>
            <a:r>
              <a:rPr lang="fr-FR" sz="2000" dirty="0">
                <a:solidFill>
                  <a:schemeClr val="tx2"/>
                </a:solidFill>
              </a:rPr>
              <a:t>Une allergie de Type I classique survient lorsque le système immunitaire produit des</a:t>
            </a:r>
          </a:p>
          <a:p>
            <a:pPr>
              <a:buNone/>
            </a:pPr>
            <a:r>
              <a:rPr lang="fr-FR" sz="2000" b="1" dirty="0">
                <a:solidFill>
                  <a:schemeClr val="tx2"/>
                </a:solidFill>
              </a:rPr>
              <a:t>      </a:t>
            </a:r>
            <a:r>
              <a:rPr lang="fr-FR" sz="2000" b="1" dirty="0">
                <a:solidFill>
                  <a:schemeClr val="accent2"/>
                </a:solidFill>
              </a:rPr>
              <a:t>anticorps </a:t>
            </a:r>
            <a:r>
              <a:rPr lang="fr-FR" b="1" dirty="0" err="1">
                <a:solidFill>
                  <a:schemeClr val="accent2"/>
                </a:solidFill>
              </a:rPr>
              <a:t>IgE</a:t>
            </a:r>
            <a:r>
              <a:rPr lang="fr-FR" sz="2000" b="1" dirty="0">
                <a:solidFill>
                  <a:schemeClr val="accent2"/>
                </a:solidFill>
              </a:rPr>
              <a:t> spécifiques </a:t>
            </a:r>
            <a:r>
              <a:rPr lang="fr-FR" sz="2000" dirty="0">
                <a:solidFill>
                  <a:schemeClr val="tx2"/>
                </a:solidFill>
              </a:rPr>
              <a:t>en réponse à des antigènes nommés allergènes. </a:t>
            </a:r>
          </a:p>
          <a:p>
            <a:pPr>
              <a:buFont typeface="Wingdings" pitchFamily="2" charset="2"/>
              <a:buChar char="Ø"/>
            </a:pPr>
            <a:endParaRPr lang="fr-FR" sz="2000" dirty="0">
              <a:solidFill>
                <a:schemeClr val="tx2"/>
              </a:solidFill>
            </a:endParaRPr>
          </a:p>
          <a:p>
            <a:pPr>
              <a:buFont typeface="Wingdings" pitchFamily="2" charset="2"/>
              <a:buChar char="Ø"/>
            </a:pPr>
            <a:r>
              <a:rPr lang="fr-FR" sz="2000" dirty="0">
                <a:solidFill>
                  <a:schemeClr val="tx2"/>
                </a:solidFill>
              </a:rPr>
              <a:t>Ces anticorps peuvent entraîner une réaction allergique immédiate.</a:t>
            </a:r>
          </a:p>
          <a:p>
            <a:pPr>
              <a:buFont typeface="Wingdings" pitchFamily="2" charset="2"/>
              <a:buChar char="Ø"/>
            </a:pPr>
            <a:endParaRPr lang="fr-FR" sz="2000" dirty="0">
              <a:solidFill>
                <a:schemeClr val="tx2"/>
              </a:solidFill>
            </a:endParaRPr>
          </a:p>
          <a:p>
            <a:pPr>
              <a:buFont typeface="Wingdings" pitchFamily="2" charset="2"/>
              <a:buChar char="Ø"/>
            </a:pPr>
            <a:r>
              <a:rPr lang="fr-FR" sz="2000" dirty="0">
                <a:solidFill>
                  <a:schemeClr val="tx2"/>
                </a:solidFill>
              </a:rPr>
              <a:t> Les symptômes apparaissent en quelques secondes ou quelques minutes : œdème,</a:t>
            </a:r>
          </a:p>
          <a:p>
            <a:pPr>
              <a:buNone/>
            </a:pPr>
            <a:r>
              <a:rPr lang="fr-FR" sz="2000" dirty="0">
                <a:solidFill>
                  <a:schemeClr val="tx2"/>
                </a:solidFill>
              </a:rPr>
              <a:t>      difficulté respiratoire, urticaire, vomissement , chute TA, choc anaphylactique.</a:t>
            </a:r>
          </a:p>
          <a:p>
            <a:pPr>
              <a:buNone/>
            </a:pPr>
            <a:endParaRPr lang="fr-FR" dirty="0">
              <a:solidFill>
                <a:schemeClr val="tx2"/>
              </a:solidFill>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5</a:t>
            </a:fld>
            <a:endParaRPr lang="fr-FR" dirty="0"/>
          </a:p>
        </p:txBody>
      </p:sp>
      <p:sp>
        <p:nvSpPr>
          <p:cNvPr id="2" name="Titre 1"/>
          <p:cNvSpPr>
            <a:spLocks noGrp="1"/>
          </p:cNvSpPr>
          <p:nvPr>
            <p:ph type="title"/>
          </p:nvPr>
        </p:nvSpPr>
        <p:spPr/>
        <p:txBody>
          <a:bodyPr/>
          <a:lstStyle/>
          <a:p>
            <a:r>
              <a:rPr lang="fr-FR" dirty="0"/>
              <a:t>Les allergies (suite)</a:t>
            </a:r>
          </a:p>
        </p:txBody>
      </p:sp>
      <p:sp>
        <p:nvSpPr>
          <p:cNvPr id="3" name="Espace réservé du contenu 2"/>
          <p:cNvSpPr>
            <a:spLocks noGrp="1"/>
          </p:cNvSpPr>
          <p:nvPr>
            <p:ph idx="1"/>
          </p:nvPr>
        </p:nvSpPr>
        <p:spPr/>
        <p:txBody>
          <a:bodyPr/>
          <a:lstStyle/>
          <a:p>
            <a:pPr>
              <a:buFont typeface="Wingdings" pitchFamily="2" charset="2"/>
              <a:buChar char="Ø"/>
            </a:pPr>
            <a:r>
              <a:rPr lang="fr-FR" sz="2000" b="1" dirty="0">
                <a:solidFill>
                  <a:schemeClr val="tx2"/>
                </a:solidFill>
              </a:rPr>
              <a:t>Le diagnostic repose sur : </a:t>
            </a:r>
          </a:p>
          <a:p>
            <a:pPr>
              <a:buNone/>
            </a:pPr>
            <a:endParaRPr lang="fr-FR" sz="2000" dirty="0">
              <a:solidFill>
                <a:schemeClr val="tx2"/>
              </a:solidFill>
            </a:endParaRPr>
          </a:p>
          <a:p>
            <a:pPr lvl="1">
              <a:buClr>
                <a:schemeClr val="accent2"/>
              </a:buClr>
              <a:buFontTx/>
              <a:buChar char="•"/>
            </a:pPr>
            <a:r>
              <a:rPr lang="en-US" sz="2000" b="1" dirty="0">
                <a:cs typeface="Arial" pitchFamily="34" charset="0"/>
              </a:rPr>
              <a:t> </a:t>
            </a:r>
            <a:r>
              <a:rPr lang="en-US" sz="2000" b="1" dirty="0" err="1">
                <a:cs typeface="Arial" pitchFamily="34" charset="0"/>
              </a:rPr>
              <a:t>Anamnèse</a:t>
            </a:r>
            <a:r>
              <a:rPr lang="en-US" sz="2000" b="1" dirty="0">
                <a:cs typeface="Arial" pitchFamily="34" charset="0"/>
              </a:rPr>
              <a:t> </a:t>
            </a:r>
            <a:r>
              <a:rPr lang="en-US" sz="2000" b="1" dirty="0" err="1">
                <a:cs typeface="Arial" pitchFamily="34" charset="0"/>
              </a:rPr>
              <a:t>détaillée</a:t>
            </a:r>
            <a:r>
              <a:rPr lang="en-US" sz="2000" b="1" dirty="0">
                <a:cs typeface="Arial" pitchFamily="34" charset="0"/>
              </a:rPr>
              <a:t> </a:t>
            </a:r>
            <a:r>
              <a:rPr lang="en-US" sz="2000" dirty="0">
                <a:cs typeface="Arial" pitchFamily="34" charset="0"/>
              </a:rPr>
              <a:t>(histoire </a:t>
            </a:r>
            <a:r>
              <a:rPr lang="en-US" sz="2000" dirty="0" err="1">
                <a:cs typeface="Arial" pitchFamily="34" charset="0"/>
              </a:rPr>
              <a:t>clinique</a:t>
            </a:r>
            <a:r>
              <a:rPr lang="en-US" sz="2000" dirty="0">
                <a:cs typeface="Arial" pitchFamily="34" charset="0"/>
              </a:rPr>
              <a:t>) </a:t>
            </a:r>
            <a:r>
              <a:rPr lang="en-US" sz="2000" dirty="0">
                <a:cs typeface="Arial" pitchFamily="34" charset="0"/>
                <a:sym typeface="Symbol" pitchFamily="18" charset="2"/>
              </a:rPr>
              <a:t>             </a:t>
            </a:r>
            <a:r>
              <a:rPr lang="en-US" sz="2000" dirty="0" err="1">
                <a:cs typeface="Arial" pitchFamily="34" charset="0"/>
                <a:sym typeface="Symbol" pitchFamily="18" charset="2"/>
              </a:rPr>
              <a:t>imputabilité</a:t>
            </a:r>
            <a:r>
              <a:rPr lang="en-US" sz="2000" dirty="0">
                <a:cs typeface="Arial" pitchFamily="34" charset="0"/>
                <a:sym typeface="Symbol" pitchFamily="18" charset="2"/>
              </a:rPr>
              <a:t> </a:t>
            </a:r>
          </a:p>
          <a:p>
            <a:pPr marL="1371600" lvl="3" indent="0">
              <a:buClr>
                <a:schemeClr val="accent2"/>
              </a:buClr>
              <a:buNone/>
            </a:pPr>
            <a:r>
              <a:rPr lang="en-US" sz="2000" dirty="0">
                <a:cs typeface="Arial" pitchFamily="34" charset="0"/>
              </a:rPr>
              <a:t>	 </a:t>
            </a:r>
            <a:r>
              <a:rPr lang="en-US" sz="2000" dirty="0">
                <a:solidFill>
                  <a:srgbClr val="003883"/>
                </a:solidFill>
                <a:cs typeface="Arial" pitchFamily="34" charset="0"/>
              </a:rPr>
              <a:t>= </a:t>
            </a:r>
            <a:r>
              <a:rPr lang="en-US" sz="2000" dirty="0" err="1">
                <a:solidFill>
                  <a:srgbClr val="003883"/>
                </a:solidFill>
                <a:cs typeface="Arial" pitchFamily="34" charset="0"/>
              </a:rPr>
              <a:t>allergie</a:t>
            </a:r>
            <a:r>
              <a:rPr lang="en-US" sz="2000" dirty="0">
                <a:solidFill>
                  <a:srgbClr val="003883"/>
                </a:solidFill>
                <a:cs typeface="Arial" pitchFamily="34" charset="0"/>
              </a:rPr>
              <a:t> </a:t>
            </a:r>
            <a:r>
              <a:rPr lang="en-US" sz="2000" dirty="0" err="1">
                <a:solidFill>
                  <a:srgbClr val="003883"/>
                </a:solidFill>
                <a:cs typeface="Arial" pitchFamily="34" charset="0"/>
              </a:rPr>
              <a:t>suspectée</a:t>
            </a:r>
            <a:r>
              <a:rPr lang="en-US" sz="2000" dirty="0">
                <a:solidFill>
                  <a:srgbClr val="003883"/>
                </a:solidFill>
                <a:cs typeface="Arial" pitchFamily="34" charset="0"/>
              </a:rPr>
              <a:t> </a:t>
            </a:r>
          </a:p>
          <a:p>
            <a:pPr lvl="3">
              <a:buClr>
                <a:schemeClr val="accent2"/>
              </a:buClr>
            </a:pPr>
            <a:endParaRPr lang="en-US" sz="2000" dirty="0">
              <a:solidFill>
                <a:srgbClr val="003883"/>
              </a:solidFill>
              <a:cs typeface="Arial" pitchFamily="34" charset="0"/>
            </a:endParaRPr>
          </a:p>
          <a:p>
            <a:pPr lvl="1">
              <a:buClr>
                <a:schemeClr val="accent2"/>
              </a:buClr>
              <a:buFontTx/>
              <a:buChar char="•"/>
            </a:pPr>
            <a:r>
              <a:rPr lang="en-US" sz="2000" dirty="0">
                <a:cs typeface="Arial" pitchFamily="34" charset="0"/>
              </a:rPr>
              <a:t> </a:t>
            </a:r>
            <a:r>
              <a:rPr lang="en-US" sz="2000" b="1" dirty="0">
                <a:solidFill>
                  <a:schemeClr val="tx2"/>
                </a:solidFill>
                <a:cs typeface="Arial" pitchFamily="34" charset="0"/>
              </a:rPr>
              <a:t>Tests </a:t>
            </a:r>
            <a:r>
              <a:rPr lang="en-US" sz="2000" b="1" dirty="0" err="1">
                <a:solidFill>
                  <a:schemeClr val="tx2"/>
                </a:solidFill>
                <a:cs typeface="Arial" pitchFamily="34" charset="0"/>
              </a:rPr>
              <a:t>complémentaires</a:t>
            </a:r>
            <a:r>
              <a:rPr lang="en-US" sz="2000" b="1" dirty="0">
                <a:solidFill>
                  <a:schemeClr val="tx2"/>
                </a:solidFill>
                <a:cs typeface="Arial" pitchFamily="34" charset="0"/>
              </a:rPr>
              <a:t> </a:t>
            </a:r>
            <a:r>
              <a:rPr lang="en-US" sz="2000" dirty="0">
                <a:solidFill>
                  <a:schemeClr val="tx2"/>
                </a:solidFill>
                <a:cs typeface="Arial" pitchFamily="34" charset="0"/>
              </a:rPr>
              <a:t>:</a:t>
            </a:r>
          </a:p>
          <a:p>
            <a:pPr lvl="1">
              <a:buClr>
                <a:schemeClr val="accent2"/>
              </a:buClr>
              <a:buNone/>
            </a:pPr>
            <a:endParaRPr lang="en-US" sz="2000" dirty="0">
              <a:solidFill>
                <a:schemeClr val="tx2"/>
              </a:solidFill>
              <a:cs typeface="Arial" pitchFamily="34" charset="0"/>
            </a:endParaRPr>
          </a:p>
          <a:p>
            <a:pPr lvl="2">
              <a:buClr>
                <a:schemeClr val="accent2"/>
              </a:buClr>
              <a:buFont typeface="Arial" pitchFamily="34" charset="0"/>
              <a:buChar char="‾"/>
            </a:pPr>
            <a:r>
              <a:rPr lang="en-US" sz="2000" dirty="0">
                <a:solidFill>
                  <a:schemeClr val="tx2"/>
                </a:solidFill>
                <a:cs typeface="Arial" pitchFamily="34" charset="0"/>
              </a:rPr>
              <a:t>tests </a:t>
            </a:r>
            <a:r>
              <a:rPr lang="en-US" sz="2000" dirty="0" err="1">
                <a:solidFill>
                  <a:schemeClr val="tx2"/>
                </a:solidFill>
                <a:cs typeface="Arial" pitchFamily="34" charset="0"/>
              </a:rPr>
              <a:t>cutanés</a:t>
            </a:r>
            <a:r>
              <a:rPr lang="en-US" sz="2000" dirty="0">
                <a:solidFill>
                  <a:schemeClr val="tx2"/>
                </a:solidFill>
                <a:cs typeface="Arial" pitchFamily="34" charset="0"/>
              </a:rPr>
              <a:t> (avec extraits </a:t>
            </a:r>
            <a:r>
              <a:rPr lang="en-US" sz="2000" dirty="0" err="1">
                <a:solidFill>
                  <a:schemeClr val="tx2"/>
                </a:solidFill>
                <a:cs typeface="Arial" pitchFamily="34" charset="0"/>
              </a:rPr>
              <a:t>allergéniques</a:t>
            </a:r>
            <a:r>
              <a:rPr lang="en-US" sz="2000" dirty="0">
                <a:solidFill>
                  <a:schemeClr val="tx2"/>
                </a:solidFill>
                <a:cs typeface="Arial" pitchFamily="34" charset="0"/>
              </a:rPr>
              <a:t>) </a:t>
            </a:r>
          </a:p>
          <a:p>
            <a:pPr lvl="2">
              <a:buClr>
                <a:schemeClr val="accent2"/>
              </a:buClr>
              <a:buFont typeface="Arial" pitchFamily="34" charset="0"/>
              <a:buChar char="‾"/>
            </a:pPr>
            <a:r>
              <a:rPr lang="en-US" sz="2000" dirty="0">
                <a:solidFill>
                  <a:schemeClr val="tx2"/>
                </a:solidFill>
                <a:cs typeface="Arial" pitchFamily="34" charset="0"/>
              </a:rPr>
              <a:t>dosages </a:t>
            </a:r>
            <a:r>
              <a:rPr lang="en-US" sz="2000" dirty="0" err="1">
                <a:solidFill>
                  <a:schemeClr val="tx2"/>
                </a:solidFill>
                <a:cs typeface="Arial" pitchFamily="34" charset="0"/>
              </a:rPr>
              <a:t>biologiques</a:t>
            </a:r>
            <a:r>
              <a:rPr lang="en-US" sz="2000" dirty="0">
                <a:solidFill>
                  <a:schemeClr val="tx2"/>
                </a:solidFill>
                <a:cs typeface="Arial" pitchFamily="34" charset="0"/>
              </a:rPr>
              <a:t> (</a:t>
            </a:r>
            <a:r>
              <a:rPr lang="en-US" sz="2000" dirty="0" err="1">
                <a:solidFill>
                  <a:schemeClr val="tx2"/>
                </a:solidFill>
                <a:cs typeface="Arial" pitchFamily="34" charset="0"/>
              </a:rPr>
              <a:t>IgE</a:t>
            </a:r>
            <a:r>
              <a:rPr lang="en-US" sz="2000" dirty="0">
                <a:solidFill>
                  <a:schemeClr val="tx2"/>
                </a:solidFill>
                <a:cs typeface="Arial" pitchFamily="34" charset="0"/>
              </a:rPr>
              <a:t> </a:t>
            </a:r>
            <a:r>
              <a:rPr lang="en-US" sz="2000" dirty="0" err="1">
                <a:solidFill>
                  <a:schemeClr val="tx2"/>
                </a:solidFill>
                <a:cs typeface="Arial" pitchFamily="34" charset="0"/>
              </a:rPr>
              <a:t>réactivité</a:t>
            </a:r>
            <a:r>
              <a:rPr lang="en-US" sz="2000" dirty="0">
                <a:solidFill>
                  <a:schemeClr val="tx2"/>
                </a:solidFill>
                <a:cs typeface="Arial" pitchFamily="34" charset="0"/>
              </a:rPr>
              <a:t> = </a:t>
            </a:r>
            <a:r>
              <a:rPr lang="en-US" sz="2000" dirty="0" err="1">
                <a:solidFill>
                  <a:schemeClr val="tx2"/>
                </a:solidFill>
                <a:cs typeface="Arial" pitchFamily="34" charset="0"/>
              </a:rPr>
              <a:t>IgEs</a:t>
            </a:r>
            <a:r>
              <a:rPr lang="en-US" sz="2000" dirty="0">
                <a:solidFill>
                  <a:schemeClr val="tx2"/>
                </a:solidFill>
                <a:cs typeface="Arial" pitchFamily="34" charset="0"/>
              </a:rPr>
              <a:t>) </a:t>
            </a:r>
          </a:p>
          <a:p>
            <a:pPr lvl="2">
              <a:buNone/>
            </a:pPr>
            <a:r>
              <a:rPr lang="en-US" sz="2000" dirty="0">
                <a:solidFill>
                  <a:schemeClr val="tx2"/>
                </a:solidFill>
                <a:cs typeface="Arial" pitchFamily="34" charset="0"/>
              </a:rPr>
              <a:t>     	 = </a:t>
            </a:r>
            <a:r>
              <a:rPr lang="en-US" sz="2000" dirty="0" err="1">
                <a:solidFill>
                  <a:schemeClr val="tx2"/>
                </a:solidFill>
                <a:cs typeface="Arial" pitchFamily="34" charset="0"/>
              </a:rPr>
              <a:t>sensibilisation</a:t>
            </a:r>
            <a:r>
              <a:rPr lang="en-US" sz="2000" dirty="0">
                <a:solidFill>
                  <a:schemeClr val="tx2"/>
                </a:solidFill>
                <a:cs typeface="Arial" pitchFamily="34" charset="0"/>
              </a:rPr>
              <a:t> </a:t>
            </a:r>
            <a:r>
              <a:rPr lang="en-US" sz="2000" dirty="0" err="1">
                <a:solidFill>
                  <a:schemeClr val="tx2"/>
                </a:solidFill>
                <a:cs typeface="Arial" pitchFamily="34" charset="0"/>
              </a:rPr>
              <a:t>démontrée</a:t>
            </a:r>
            <a:endParaRPr lang="en-US" sz="2000" i="1" dirty="0">
              <a:solidFill>
                <a:schemeClr val="tx2"/>
              </a:solidFill>
              <a:cs typeface="Arial" pitchFamily="34" charset="0"/>
            </a:endParaRPr>
          </a:p>
          <a:p>
            <a:pPr marL="1179769" lvl="2" indent="-285750">
              <a:buClr>
                <a:schemeClr val="accent2"/>
              </a:buClr>
              <a:buFont typeface="Arial" pitchFamily="34" charset="0"/>
              <a:buChar char="‾"/>
            </a:pPr>
            <a:r>
              <a:rPr lang="en-US" sz="2000" dirty="0">
                <a:solidFill>
                  <a:schemeClr val="tx2"/>
                </a:solidFill>
                <a:cs typeface="Arial" pitchFamily="34" charset="0"/>
              </a:rPr>
              <a:t>± </a:t>
            </a:r>
            <a:r>
              <a:rPr lang="en-US" sz="2000" dirty="0" err="1">
                <a:solidFill>
                  <a:schemeClr val="tx2"/>
                </a:solidFill>
                <a:cs typeface="Arial" pitchFamily="34" charset="0"/>
              </a:rPr>
              <a:t>éviction</a:t>
            </a:r>
            <a:r>
              <a:rPr lang="en-US" sz="2000" dirty="0">
                <a:solidFill>
                  <a:schemeClr val="tx2"/>
                </a:solidFill>
                <a:cs typeface="Arial" pitchFamily="34" charset="0"/>
              </a:rPr>
              <a:t> </a:t>
            </a:r>
            <a:r>
              <a:rPr lang="en-US" sz="2000" dirty="0" err="1">
                <a:solidFill>
                  <a:schemeClr val="tx2"/>
                </a:solidFill>
                <a:cs typeface="Arial" pitchFamily="34" charset="0"/>
              </a:rPr>
              <a:t>ou</a:t>
            </a:r>
            <a:r>
              <a:rPr lang="en-US" sz="2000" dirty="0">
                <a:solidFill>
                  <a:schemeClr val="tx2"/>
                </a:solidFill>
                <a:cs typeface="Arial" pitchFamily="34" charset="0"/>
              </a:rPr>
              <a:t> tests de provocation </a:t>
            </a:r>
          </a:p>
          <a:p>
            <a:pPr lvl="1">
              <a:buNone/>
            </a:pPr>
            <a:r>
              <a:rPr lang="en-US" sz="2000" dirty="0">
                <a:solidFill>
                  <a:schemeClr val="tx2"/>
                </a:solidFill>
                <a:cs typeface="Arial" pitchFamily="34" charset="0"/>
              </a:rPr>
              <a:t>      		 = </a:t>
            </a:r>
            <a:r>
              <a:rPr lang="en-US" sz="2000" dirty="0" err="1">
                <a:solidFill>
                  <a:schemeClr val="tx2"/>
                </a:solidFill>
                <a:cs typeface="Arial" pitchFamily="34" charset="0"/>
              </a:rPr>
              <a:t>allergie</a:t>
            </a:r>
            <a:r>
              <a:rPr lang="en-US" sz="2000" dirty="0">
                <a:solidFill>
                  <a:schemeClr val="tx2"/>
                </a:solidFill>
                <a:cs typeface="Arial" pitchFamily="34" charset="0"/>
              </a:rPr>
              <a:t> </a:t>
            </a:r>
            <a:r>
              <a:rPr lang="en-US" sz="2000" dirty="0" err="1">
                <a:solidFill>
                  <a:schemeClr val="tx2"/>
                </a:solidFill>
                <a:cs typeface="Arial" pitchFamily="34" charset="0"/>
              </a:rPr>
              <a:t>confirmée</a:t>
            </a:r>
            <a:endParaRPr lang="en-US" sz="2000" dirty="0">
              <a:solidFill>
                <a:schemeClr val="tx2"/>
              </a:solidFill>
              <a:cs typeface="Arial" pitchFamily="34" charset="0"/>
            </a:endParaRPr>
          </a:p>
          <a:p>
            <a:endParaRPr lang="fr-FR" dirty="0"/>
          </a:p>
        </p:txBody>
      </p:sp>
      <p:sp>
        <p:nvSpPr>
          <p:cNvPr id="6" name="Flèche droite 5"/>
          <p:cNvSpPr/>
          <p:nvPr/>
        </p:nvSpPr>
        <p:spPr>
          <a:xfrm>
            <a:off x="5869309" y="2176638"/>
            <a:ext cx="576064" cy="288032"/>
          </a:xfrm>
          <a:prstGeom prst="rightArrow">
            <a:avLst/>
          </a:prstGeom>
          <a:solidFill>
            <a:srgbClr val="EE7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8F500FD-B481-1D31-4893-C1F699B247C7}"/>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A5CDCBBB-534A-D449-14DA-8276D986EEC2}"/>
              </a:ext>
            </a:extLst>
          </p:cNvPr>
          <p:cNvSpPr>
            <a:spLocks noGrp="1"/>
          </p:cNvSpPr>
          <p:nvPr>
            <p:ph type="sldNum" sz="quarter" idx="12"/>
          </p:nvPr>
        </p:nvSpPr>
        <p:spPr/>
        <p:txBody>
          <a:bodyPr/>
          <a:lstStyle/>
          <a:p>
            <a:fld id="{5F11E42F-C915-4F39-9162-A1AFC63CA391}" type="slidenum">
              <a:rPr lang="fr-FR" smtClean="0"/>
              <a:pPr/>
              <a:t>6</a:t>
            </a:fld>
            <a:endParaRPr lang="fr-FR"/>
          </a:p>
        </p:txBody>
      </p:sp>
      <p:sp>
        <p:nvSpPr>
          <p:cNvPr id="4" name="Espace réservé du texte 3">
            <a:extLst>
              <a:ext uri="{FF2B5EF4-FFF2-40B4-BE49-F238E27FC236}">
                <a16:creationId xmlns:a16="http://schemas.microsoft.com/office/drawing/2014/main" id="{79EE1333-9E13-F946-144B-ABDDF0834A1E}"/>
              </a:ext>
            </a:extLst>
          </p:cNvPr>
          <p:cNvSpPr>
            <a:spLocks noGrp="1"/>
          </p:cNvSpPr>
          <p:nvPr>
            <p:ph type="body" sz="quarter" idx="14"/>
          </p:nvPr>
        </p:nvSpPr>
        <p:spPr>
          <a:xfrm>
            <a:off x="407370" y="1412775"/>
            <a:ext cx="5616622" cy="4943575"/>
          </a:xfrm>
        </p:spPr>
        <p:txBody>
          <a:bodyPr>
            <a:normAutofit fontScale="32500" lnSpcReduction="20000"/>
          </a:bodyPr>
          <a:lstStyle/>
          <a:p>
            <a:pPr marL="457200" indent="-457200">
              <a:buFont typeface="Wingdings" panose="05000000000000000000" pitchFamily="2" charset="2"/>
              <a:buChar char="Ø"/>
            </a:pPr>
            <a:r>
              <a:rPr lang="fr-FR" sz="4300" b="1" dirty="0">
                <a:solidFill>
                  <a:schemeClr val="tx2"/>
                </a:solidFill>
              </a:rPr>
              <a:t>Les tests d’orientation  </a:t>
            </a:r>
            <a:endParaRPr lang="fr-FR" sz="4300" dirty="0">
              <a:solidFill>
                <a:schemeClr val="tx2"/>
              </a:solidFill>
            </a:endParaRPr>
          </a:p>
          <a:p>
            <a:pPr>
              <a:lnSpc>
                <a:spcPct val="120000"/>
              </a:lnSpc>
              <a:spcAft>
                <a:spcPts val="1200"/>
              </a:spcAft>
              <a:buNone/>
            </a:pPr>
            <a:r>
              <a:rPr lang="fr-FR" dirty="0">
                <a:solidFill>
                  <a:schemeClr val="tx2"/>
                </a:solidFill>
              </a:rPr>
              <a:t>            Correspondent à la recherche d'IgE spécifiques sans identification individuelle : test unitaire vis à vis d'allergènes mélangés dans le même réactif ou sur le même support :</a:t>
            </a:r>
          </a:p>
          <a:p>
            <a:pPr>
              <a:buFont typeface="Wingdings" panose="05000000000000000000" pitchFamily="2" charset="2"/>
              <a:buChar char="§"/>
            </a:pPr>
            <a:r>
              <a:rPr lang="fr-FR" sz="3100" b="1" dirty="0" err="1">
                <a:solidFill>
                  <a:srgbClr val="003883"/>
                </a:solidFill>
              </a:rPr>
              <a:t>Phadiatop</a:t>
            </a:r>
            <a:r>
              <a:rPr lang="fr-FR" sz="3100" b="1" dirty="0">
                <a:solidFill>
                  <a:srgbClr val="003883"/>
                </a:solidFill>
              </a:rPr>
              <a:t> </a:t>
            </a:r>
            <a:r>
              <a:rPr lang="fr-FR" b="1" dirty="0">
                <a:solidFill>
                  <a:srgbClr val="003883"/>
                </a:solidFill>
              </a:rPr>
              <a:t>(Thermo Scientific), </a:t>
            </a:r>
          </a:p>
          <a:p>
            <a:pPr>
              <a:buFont typeface="Wingdings" panose="05000000000000000000" pitchFamily="2" charset="2"/>
              <a:buChar char="§"/>
            </a:pPr>
            <a:r>
              <a:rPr lang="fr-FR" sz="3100" b="1" dirty="0" err="1">
                <a:solidFill>
                  <a:srgbClr val="003883"/>
                </a:solidFill>
              </a:rPr>
              <a:t>Trophatop</a:t>
            </a:r>
            <a:r>
              <a:rPr lang="fr-FR" b="1" dirty="0">
                <a:solidFill>
                  <a:srgbClr val="003883"/>
                </a:solidFill>
              </a:rPr>
              <a:t> </a:t>
            </a:r>
            <a:r>
              <a:rPr lang="fr-FR" b="1" dirty="0">
                <a:solidFill>
                  <a:schemeClr val="tx2"/>
                </a:solidFill>
              </a:rPr>
              <a:t>(Thermo Scientific), </a:t>
            </a:r>
          </a:p>
          <a:p>
            <a:pPr marL="0" indent="0">
              <a:buNone/>
            </a:pPr>
            <a:r>
              <a:rPr lang="fr-FR" sz="1900" b="1" dirty="0">
                <a:solidFill>
                  <a:schemeClr val="tx2"/>
                </a:solidFill>
              </a:rPr>
              <a:t>                  </a:t>
            </a:r>
            <a:r>
              <a:rPr lang="fr-FR" sz="2500" dirty="0">
                <a:solidFill>
                  <a:schemeClr val="tx2"/>
                </a:solidFill>
              </a:rPr>
              <a:t>Enfant (fx26, fx27, fx28) </a:t>
            </a:r>
          </a:p>
          <a:p>
            <a:pPr lvl="1">
              <a:buNone/>
            </a:pPr>
            <a:r>
              <a:rPr lang="fr-FR" sz="2500" dirty="0">
                <a:solidFill>
                  <a:schemeClr val="tx2"/>
                </a:solidFill>
              </a:rPr>
              <a:t>Adulte (fx5, fx24, fx25) </a:t>
            </a:r>
          </a:p>
          <a:p>
            <a:pPr>
              <a:lnSpc>
                <a:spcPct val="120000"/>
              </a:lnSpc>
              <a:spcAft>
                <a:spcPts val="1200"/>
              </a:spcAft>
              <a:buNone/>
            </a:pPr>
            <a:r>
              <a:rPr lang="fr-FR" dirty="0">
                <a:solidFill>
                  <a:schemeClr val="tx2"/>
                </a:solidFill>
              </a:rPr>
              <a:t>	Allergènes choisis en fonction des prévalences des sensibilisations observées chez l'enfant et chez l'adulte. </a:t>
            </a:r>
          </a:p>
          <a:p>
            <a:pPr>
              <a:buFont typeface="Wingdings" panose="05000000000000000000" pitchFamily="2" charset="2"/>
              <a:buChar char="§"/>
            </a:pPr>
            <a:r>
              <a:rPr lang="fr-FR" sz="3100" b="1" dirty="0">
                <a:solidFill>
                  <a:schemeClr val="tx2"/>
                </a:solidFill>
              </a:rPr>
              <a:t>Les </a:t>
            </a:r>
            <a:r>
              <a:rPr lang="fr-FR" sz="3100" b="1" dirty="0">
                <a:solidFill>
                  <a:srgbClr val="003883"/>
                </a:solidFill>
              </a:rPr>
              <a:t>autres mélanges alimentaires et pneumallergènes </a:t>
            </a:r>
            <a:endParaRPr lang="fr-FR" sz="3100" dirty="0">
              <a:solidFill>
                <a:srgbClr val="003883"/>
              </a:solidFill>
            </a:endParaRPr>
          </a:p>
          <a:p>
            <a:pPr marL="0" indent="0">
              <a:lnSpc>
                <a:spcPct val="120000"/>
              </a:lnSpc>
              <a:buNone/>
            </a:pPr>
            <a:r>
              <a:rPr lang="fr-FR" sz="3100" dirty="0">
                <a:solidFill>
                  <a:schemeClr val="tx2"/>
                </a:solidFill>
              </a:rPr>
              <a:t>          </a:t>
            </a:r>
            <a:r>
              <a:rPr lang="fr-FR" sz="2500" dirty="0">
                <a:solidFill>
                  <a:schemeClr val="tx2"/>
                </a:solidFill>
              </a:rPr>
              <a:t>Ils correspondent en général à des familles d'aliments (produits de la mer, aromates, farines pollens  </a:t>
            </a:r>
          </a:p>
          <a:p>
            <a:pPr marL="0" indent="0">
              <a:lnSpc>
                <a:spcPct val="120000"/>
              </a:lnSpc>
              <a:buNone/>
            </a:pPr>
            <a:r>
              <a:rPr lang="fr-FR" sz="2500" dirty="0">
                <a:solidFill>
                  <a:schemeClr val="tx2"/>
                </a:solidFill>
              </a:rPr>
              <a:t>            d’herbacées </a:t>
            </a:r>
            <a:r>
              <a:rPr lang="fr-FR" sz="2500" dirty="0" err="1">
                <a:solidFill>
                  <a:schemeClr val="tx2"/>
                </a:solidFill>
              </a:rPr>
              <a:t>wxx</a:t>
            </a:r>
            <a:r>
              <a:rPr lang="fr-FR" sz="2500" dirty="0">
                <a:solidFill>
                  <a:schemeClr val="tx2"/>
                </a:solidFill>
              </a:rPr>
              <a:t>, pollens de graminées </a:t>
            </a:r>
            <a:r>
              <a:rPr lang="fr-FR" sz="2500" dirty="0" err="1">
                <a:solidFill>
                  <a:schemeClr val="tx2"/>
                </a:solidFill>
              </a:rPr>
              <a:t>gxx</a:t>
            </a:r>
            <a:r>
              <a:rPr lang="fr-FR" sz="2500" dirty="0">
                <a:solidFill>
                  <a:schemeClr val="tx2"/>
                </a:solidFill>
              </a:rPr>
              <a:t>, pollens d’arbres </a:t>
            </a:r>
            <a:r>
              <a:rPr lang="fr-FR" sz="2500" dirty="0" err="1">
                <a:solidFill>
                  <a:schemeClr val="tx2"/>
                </a:solidFill>
              </a:rPr>
              <a:t>txx</a:t>
            </a:r>
            <a:r>
              <a:rPr lang="fr-FR" sz="2500" dirty="0">
                <a:solidFill>
                  <a:schemeClr val="tx2"/>
                </a:solidFill>
              </a:rPr>
              <a:t>, moisissures mxx, Phanères d’animaux </a:t>
            </a:r>
            <a:r>
              <a:rPr lang="fr-FR" sz="2500" dirty="0" err="1">
                <a:solidFill>
                  <a:schemeClr val="tx2"/>
                </a:solidFill>
              </a:rPr>
              <a:t>exx</a:t>
            </a:r>
            <a:r>
              <a:rPr lang="fr-FR" sz="2500" dirty="0">
                <a:solidFill>
                  <a:schemeClr val="tx2"/>
                </a:solidFill>
              </a:rPr>
              <a:t>)</a:t>
            </a:r>
          </a:p>
          <a:p>
            <a:pPr marL="0" indent="0">
              <a:lnSpc>
                <a:spcPct val="120000"/>
              </a:lnSpc>
              <a:buNone/>
            </a:pPr>
            <a:endParaRPr lang="fr-FR" dirty="0">
              <a:solidFill>
                <a:schemeClr val="tx2"/>
              </a:solidFill>
            </a:endParaRPr>
          </a:p>
          <a:p>
            <a:pPr marL="457200" indent="-457200">
              <a:buFont typeface="Wingdings" panose="05000000000000000000" pitchFamily="2" charset="2"/>
              <a:buChar char="Ø"/>
            </a:pPr>
            <a:r>
              <a:rPr lang="fr-FR" sz="4300" b="1" dirty="0">
                <a:solidFill>
                  <a:schemeClr val="tx2"/>
                </a:solidFill>
              </a:rPr>
              <a:t>Les </a:t>
            </a:r>
            <a:r>
              <a:rPr lang="fr-FR" sz="4300" b="1" dirty="0" err="1">
                <a:solidFill>
                  <a:schemeClr val="tx2"/>
                </a:solidFill>
              </a:rPr>
              <a:t>IgEs</a:t>
            </a:r>
            <a:r>
              <a:rPr lang="fr-FR" sz="4300" b="1" dirty="0">
                <a:solidFill>
                  <a:schemeClr val="tx2"/>
                </a:solidFill>
              </a:rPr>
              <a:t> spécifiques</a:t>
            </a:r>
          </a:p>
          <a:p>
            <a:pPr marL="0" indent="0">
              <a:buNone/>
            </a:pPr>
            <a:r>
              <a:rPr lang="fr-FR" sz="2800" b="1" dirty="0">
                <a:solidFill>
                  <a:schemeClr val="tx2"/>
                </a:solidFill>
              </a:rPr>
              <a:t>              Les allergènes uniques et leurs composants moléculaires : </a:t>
            </a:r>
          </a:p>
          <a:p>
            <a:pPr marL="0" indent="0">
              <a:buNone/>
            </a:pPr>
            <a:r>
              <a:rPr lang="fr-FR" sz="2400" b="1" dirty="0">
                <a:solidFill>
                  <a:schemeClr val="tx2"/>
                </a:solidFill>
              </a:rPr>
              <a:t>               </a:t>
            </a:r>
            <a:r>
              <a:rPr lang="fr-FR" sz="2400" dirty="0">
                <a:solidFill>
                  <a:schemeClr val="tx2"/>
                </a:solidFill>
              </a:rPr>
              <a:t>pneumallergènes et trophallergènes, allergènes professionnels, Les </a:t>
            </a:r>
          </a:p>
          <a:p>
            <a:pPr marL="0" indent="0">
              <a:buNone/>
            </a:pPr>
            <a:r>
              <a:rPr lang="fr-FR" sz="2400" dirty="0">
                <a:solidFill>
                  <a:schemeClr val="tx2"/>
                </a:solidFill>
              </a:rPr>
              <a:t>               parasites, les hyménoptères, les médicaments et d’autres allergènes non</a:t>
            </a:r>
          </a:p>
          <a:p>
            <a:pPr marL="0" indent="0">
              <a:buNone/>
            </a:pPr>
            <a:r>
              <a:rPr lang="fr-FR" sz="2400" dirty="0">
                <a:solidFill>
                  <a:schemeClr val="tx2"/>
                </a:solidFill>
              </a:rPr>
              <a:t>               classables  </a:t>
            </a:r>
          </a:p>
          <a:p>
            <a:pPr marL="0" indent="0">
              <a:buNone/>
            </a:pPr>
            <a:r>
              <a:rPr lang="fr-FR" sz="3100" dirty="0">
                <a:solidFill>
                  <a:schemeClr val="tx2"/>
                </a:solidFill>
              </a:rPr>
              <a:t>            </a:t>
            </a:r>
            <a:r>
              <a:rPr lang="fr-FR" sz="3700" b="1" i="1" dirty="0"/>
              <a:t>Catalogue des allergènes Eurofins/Biomnis </a:t>
            </a:r>
          </a:p>
          <a:p>
            <a:pPr marL="0" indent="0">
              <a:buNone/>
            </a:pPr>
            <a:r>
              <a:rPr lang="fr-FR" sz="3100" b="1" i="1" dirty="0">
                <a:solidFill>
                  <a:schemeClr val="tx2"/>
                </a:solidFill>
                <a:hlinkClick r:id="rId2"/>
              </a:rPr>
              <a:t>https://www.eurofins-biomnis.com/referentiel/liendoc/renseignements/D12-Liste_allergenes.pdf</a:t>
            </a:r>
            <a:endParaRPr lang="fr-FR" sz="3100" dirty="0"/>
          </a:p>
        </p:txBody>
      </p:sp>
      <p:sp>
        <p:nvSpPr>
          <p:cNvPr id="5" name="Espace réservé du texte 4">
            <a:extLst>
              <a:ext uri="{FF2B5EF4-FFF2-40B4-BE49-F238E27FC236}">
                <a16:creationId xmlns:a16="http://schemas.microsoft.com/office/drawing/2014/main" id="{ED88FCE4-BE6C-60B8-B78D-FBEB0FB976CD}"/>
              </a:ext>
            </a:extLst>
          </p:cNvPr>
          <p:cNvSpPr>
            <a:spLocks noGrp="1"/>
          </p:cNvSpPr>
          <p:nvPr>
            <p:ph type="body" sz="quarter" idx="15"/>
          </p:nvPr>
        </p:nvSpPr>
        <p:spPr/>
        <p:txBody>
          <a:bodyPr>
            <a:normAutofit fontScale="92500" lnSpcReduction="20000"/>
          </a:bodyPr>
          <a:lstStyle/>
          <a:p>
            <a:pPr>
              <a:buFont typeface="Wingdings" pitchFamily="2" charset="2"/>
              <a:buChar char="Ø"/>
            </a:pPr>
            <a:r>
              <a:rPr lang="fr-FR" sz="2400" dirty="0">
                <a:solidFill>
                  <a:schemeClr val="tx2"/>
                </a:solidFill>
              </a:rPr>
              <a:t> </a:t>
            </a:r>
            <a:r>
              <a:rPr lang="fr-FR" sz="1900" b="1" dirty="0">
                <a:solidFill>
                  <a:schemeClr val="tx2"/>
                </a:solidFill>
              </a:rPr>
              <a:t>Tests unitaires vis-à-vis d'allergènes</a:t>
            </a:r>
          </a:p>
          <a:p>
            <a:pPr marL="0" indent="0">
              <a:buNone/>
            </a:pPr>
            <a:r>
              <a:rPr lang="fr-FR" sz="1900" b="1" dirty="0">
                <a:solidFill>
                  <a:schemeClr val="tx2"/>
                </a:solidFill>
              </a:rPr>
              <a:t>        multiples séparés dans un même réactif ou</a:t>
            </a:r>
          </a:p>
          <a:p>
            <a:pPr marL="0" indent="0">
              <a:buNone/>
            </a:pPr>
            <a:r>
              <a:rPr lang="fr-FR" sz="1900" b="1" dirty="0">
                <a:solidFill>
                  <a:schemeClr val="tx2"/>
                </a:solidFill>
              </a:rPr>
              <a:t>        sur un même support</a:t>
            </a:r>
          </a:p>
          <a:p>
            <a:pPr>
              <a:buNone/>
            </a:pPr>
            <a:r>
              <a:rPr lang="fr-FR" sz="1900" b="1" dirty="0">
                <a:solidFill>
                  <a:schemeClr val="tx2"/>
                </a:solidFill>
              </a:rPr>
              <a:t>       </a:t>
            </a:r>
            <a:r>
              <a:rPr lang="fr-FR" sz="1900" dirty="0">
                <a:solidFill>
                  <a:schemeClr val="tx2"/>
                </a:solidFill>
              </a:rPr>
              <a:t>(EUROLINE Allergie/</a:t>
            </a:r>
            <a:r>
              <a:rPr lang="fr-FR" sz="1900" dirty="0" err="1">
                <a:solidFill>
                  <a:schemeClr val="tx2"/>
                </a:solidFill>
              </a:rPr>
              <a:t>Euroimmun</a:t>
            </a:r>
            <a:r>
              <a:rPr lang="fr-FR" sz="1900" dirty="0">
                <a:solidFill>
                  <a:schemeClr val="tx2"/>
                </a:solidFill>
              </a:rPr>
              <a:t>)</a:t>
            </a:r>
          </a:p>
          <a:p>
            <a:pPr>
              <a:buNone/>
            </a:pPr>
            <a:endParaRPr lang="fr-FR" sz="1100" dirty="0">
              <a:solidFill>
                <a:schemeClr val="tx2"/>
              </a:solidFill>
            </a:endParaRPr>
          </a:p>
          <a:p>
            <a:pPr>
              <a:buFont typeface="Wingdings" pitchFamily="2" charset="2"/>
              <a:buChar char="Ø"/>
            </a:pPr>
            <a:r>
              <a:rPr lang="fr-FR" sz="1600" b="1" dirty="0">
                <a:solidFill>
                  <a:schemeClr val="tx2"/>
                </a:solidFill>
              </a:rPr>
              <a:t>    ALEX : Panel multi-allergénique </a:t>
            </a:r>
          </a:p>
          <a:p>
            <a:pPr>
              <a:buFont typeface="Wingdings" pitchFamily="2" charset="2"/>
              <a:buChar char="Ø"/>
            </a:pPr>
            <a:endParaRPr lang="fr-FR" sz="1600" b="1" dirty="0">
              <a:solidFill>
                <a:schemeClr val="tx2"/>
              </a:solidFill>
            </a:endParaRPr>
          </a:p>
          <a:p>
            <a:pPr>
              <a:buFont typeface="Wingdings" pitchFamily="2" charset="2"/>
              <a:buChar char="Ø"/>
            </a:pPr>
            <a:r>
              <a:rPr lang="fr-FR" sz="1600" b="1" dirty="0">
                <a:solidFill>
                  <a:schemeClr val="tx2"/>
                </a:solidFill>
              </a:rPr>
              <a:t>    Les tests cellulaires : Test d’activation de</a:t>
            </a:r>
          </a:p>
          <a:p>
            <a:pPr marL="0" indent="0">
              <a:buNone/>
            </a:pPr>
            <a:r>
              <a:rPr lang="fr-FR" sz="1600" b="1" dirty="0">
                <a:solidFill>
                  <a:schemeClr val="tx2"/>
                </a:solidFill>
              </a:rPr>
              <a:t>           basophile </a:t>
            </a:r>
          </a:p>
          <a:p>
            <a:pPr>
              <a:buFont typeface="Wingdings" pitchFamily="2" charset="2"/>
              <a:buChar char="Ø"/>
            </a:pPr>
            <a:endParaRPr lang="fr-FR" sz="1600" b="1" dirty="0">
              <a:solidFill>
                <a:schemeClr val="tx2"/>
              </a:solidFill>
            </a:endParaRPr>
          </a:p>
          <a:p>
            <a:pPr>
              <a:buFont typeface="Wingdings" pitchFamily="2" charset="2"/>
              <a:buChar char="Ø"/>
            </a:pPr>
            <a:r>
              <a:rPr lang="fr-FR" sz="1600" b="1" dirty="0">
                <a:solidFill>
                  <a:schemeClr val="tx2"/>
                </a:solidFill>
              </a:rPr>
              <a:t>    Les dosages des médiateurs de l’allergie </a:t>
            </a:r>
          </a:p>
          <a:p>
            <a:pPr>
              <a:buFont typeface="Wingdings" pitchFamily="2" charset="2"/>
              <a:buChar char="Ø"/>
            </a:pPr>
            <a:endParaRPr lang="fr-FR" sz="1600" b="1" dirty="0">
              <a:solidFill>
                <a:schemeClr val="tx2"/>
              </a:solidFill>
            </a:endParaRPr>
          </a:p>
          <a:p>
            <a:pPr marL="628650" lvl="1" indent="-285750">
              <a:buFont typeface="Wingdings" panose="05000000000000000000" pitchFamily="2" charset="2"/>
              <a:buChar char="§"/>
            </a:pPr>
            <a:r>
              <a:rPr lang="fr-FR" sz="1200" b="1" dirty="0">
                <a:solidFill>
                  <a:schemeClr val="tx2"/>
                </a:solidFill>
              </a:rPr>
              <a:t>Histamine  </a:t>
            </a:r>
          </a:p>
          <a:p>
            <a:pPr marL="628650" lvl="1" indent="-285750">
              <a:buFont typeface="Wingdings" panose="05000000000000000000" pitchFamily="2" charset="2"/>
              <a:buChar char="§"/>
            </a:pPr>
            <a:r>
              <a:rPr lang="fr-FR" sz="1200" b="1" dirty="0">
                <a:solidFill>
                  <a:schemeClr val="tx2"/>
                </a:solidFill>
              </a:rPr>
              <a:t>Tryptase </a:t>
            </a:r>
          </a:p>
          <a:p>
            <a:pPr marL="628650" lvl="1" indent="-285750">
              <a:buFont typeface="Wingdings" panose="05000000000000000000" pitchFamily="2" charset="2"/>
              <a:buChar char="§"/>
            </a:pPr>
            <a:r>
              <a:rPr lang="fr-FR" sz="1200" b="1" dirty="0">
                <a:solidFill>
                  <a:schemeClr val="tx2"/>
                </a:solidFill>
              </a:rPr>
              <a:t> ECP</a:t>
            </a:r>
          </a:p>
          <a:p>
            <a:pPr marL="0" indent="0">
              <a:buNone/>
            </a:pPr>
            <a:r>
              <a:rPr lang="fr-FR" sz="2800" b="1" dirty="0">
                <a:solidFill>
                  <a:schemeClr val="tx2"/>
                </a:solidFill>
              </a:rPr>
              <a:t>   </a:t>
            </a:r>
          </a:p>
        </p:txBody>
      </p:sp>
      <p:sp>
        <p:nvSpPr>
          <p:cNvPr id="6" name="Titre 5">
            <a:extLst>
              <a:ext uri="{FF2B5EF4-FFF2-40B4-BE49-F238E27FC236}">
                <a16:creationId xmlns:a16="http://schemas.microsoft.com/office/drawing/2014/main" id="{803C4AE5-5270-B766-9E72-537DF5FE8714}"/>
              </a:ext>
            </a:extLst>
          </p:cNvPr>
          <p:cNvSpPr>
            <a:spLocks noGrp="1"/>
          </p:cNvSpPr>
          <p:nvPr>
            <p:ph type="title"/>
          </p:nvPr>
        </p:nvSpPr>
        <p:spPr/>
        <p:txBody>
          <a:bodyPr/>
          <a:lstStyle/>
          <a:p>
            <a:r>
              <a:rPr lang="fr-FR" dirty="0"/>
              <a:t>De quels tests disposons-nous ?</a:t>
            </a:r>
          </a:p>
        </p:txBody>
      </p:sp>
      <p:sp>
        <p:nvSpPr>
          <p:cNvPr id="8" name="Ellipse 7">
            <a:extLst>
              <a:ext uri="{FF2B5EF4-FFF2-40B4-BE49-F238E27FC236}">
                <a16:creationId xmlns:a16="http://schemas.microsoft.com/office/drawing/2014/main" id="{59DA33FE-62B4-9B9D-E602-6993DBF9FBC6}"/>
              </a:ext>
            </a:extLst>
          </p:cNvPr>
          <p:cNvSpPr/>
          <p:nvPr/>
        </p:nvSpPr>
        <p:spPr>
          <a:xfrm>
            <a:off x="7802375" y="4930886"/>
            <a:ext cx="1555801" cy="514338"/>
          </a:xfrm>
          <a:prstGeom prst="ellipse">
            <a:avLst/>
          </a:prstGeom>
          <a:solidFill>
            <a:srgbClr val="EE7D1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bg1"/>
                </a:solidFill>
              </a:rPr>
              <a:t>Choc anaphylactique </a:t>
            </a:r>
          </a:p>
        </p:txBody>
      </p:sp>
    </p:spTree>
    <p:extLst>
      <p:ext uri="{BB962C8B-B14F-4D97-AF65-F5344CB8AC3E}">
        <p14:creationId xmlns:p14="http://schemas.microsoft.com/office/powerpoint/2010/main" val="219205213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45380" y="765175"/>
            <a:ext cx="3157126"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 name="Titre 1"/>
          <p:cNvSpPr>
            <a:spLocks noGrp="1"/>
          </p:cNvSpPr>
          <p:nvPr>
            <p:ph type="title"/>
          </p:nvPr>
        </p:nvSpPr>
        <p:spPr>
          <a:xfrm>
            <a:off x="751336" y="212281"/>
            <a:ext cx="10945214" cy="853272"/>
          </a:xfrm>
        </p:spPr>
        <p:txBody>
          <a:bodyPr rtlCol="0">
            <a:normAutofit fontScale="90000"/>
          </a:bodyPr>
          <a:lstStyle/>
          <a:p>
            <a:pPr eaLnBrk="1" fontAlgn="auto" hangingPunct="1">
              <a:spcAft>
                <a:spcPts val="0"/>
              </a:spcAft>
              <a:defRPr/>
            </a:pPr>
            <a:r>
              <a:rPr lang="fr-FR" dirty="0">
                <a:solidFill>
                  <a:schemeClr val="tx2"/>
                </a:solidFill>
              </a:rPr>
              <a:t>Focus sur les composants moléculaires</a:t>
            </a:r>
            <a:br>
              <a:rPr lang="fr-FR" dirty="0">
                <a:solidFill>
                  <a:schemeClr val="tx2"/>
                </a:solidFill>
              </a:rPr>
            </a:br>
            <a:endParaRPr lang="fr-FR" dirty="0">
              <a:solidFill>
                <a:schemeClr val="tx2"/>
              </a:solidFill>
            </a:endParaRPr>
          </a:p>
        </p:txBody>
      </p:sp>
      <p:pic>
        <p:nvPicPr>
          <p:cNvPr id="8196" name="Picture 4"/>
          <p:cNvPicPr>
            <a:picLocks noChangeAspect="1" noChangeArrowheads="1"/>
          </p:cNvPicPr>
          <p:nvPr/>
        </p:nvPicPr>
        <p:blipFill>
          <a:blip r:embed="rId2" cstate="print"/>
          <a:srcRect/>
          <a:stretch>
            <a:fillRect/>
          </a:stretch>
        </p:blipFill>
        <p:spPr bwMode="auto">
          <a:xfrm>
            <a:off x="191344" y="2132856"/>
            <a:ext cx="6314252" cy="3716338"/>
          </a:xfrm>
          <a:prstGeom prst="rect">
            <a:avLst/>
          </a:prstGeom>
          <a:noFill/>
          <a:ln w="9525">
            <a:noFill/>
            <a:miter lim="800000"/>
            <a:headEnd/>
            <a:tailEnd/>
          </a:ln>
        </p:spPr>
      </p:pic>
      <p:pic>
        <p:nvPicPr>
          <p:cNvPr id="8197" name="Picture 6"/>
          <p:cNvPicPr>
            <a:picLocks noChangeAspect="1" noChangeArrowheads="1"/>
          </p:cNvPicPr>
          <p:nvPr/>
        </p:nvPicPr>
        <p:blipFill>
          <a:blip r:embed="rId3" cstate="print"/>
          <a:srcRect/>
          <a:stretch>
            <a:fillRect/>
          </a:stretch>
        </p:blipFill>
        <p:spPr bwMode="auto">
          <a:xfrm>
            <a:off x="6694313" y="2133600"/>
            <a:ext cx="4438415" cy="2122488"/>
          </a:xfrm>
          <a:prstGeom prst="rect">
            <a:avLst/>
          </a:prstGeom>
          <a:noFill/>
          <a:ln w="9525">
            <a:noFill/>
            <a:miter lim="800000"/>
            <a:headEnd/>
            <a:tailEnd/>
          </a:ln>
        </p:spPr>
      </p:pic>
      <p:sp>
        <p:nvSpPr>
          <p:cNvPr id="7" name="Rectangle 7"/>
          <p:cNvSpPr>
            <a:spLocks noChangeArrowheads="1"/>
          </p:cNvSpPr>
          <p:nvPr/>
        </p:nvSpPr>
        <p:spPr bwMode="auto">
          <a:xfrm>
            <a:off x="6528048" y="692696"/>
            <a:ext cx="4824536" cy="1152128"/>
          </a:xfrm>
          <a:prstGeom prst="rect">
            <a:avLst/>
          </a:prstGeom>
          <a:noFill/>
          <a:ln w="9525">
            <a:solidFill>
              <a:srgbClr val="000000"/>
            </a:solidFill>
            <a:miter lim="800000"/>
            <a:headEnd/>
            <a:tailEnd/>
          </a:ln>
          <a:effectLst/>
        </p:spPr>
        <p:txBody>
          <a:bodyPr wrap="none" anchor="ctr"/>
          <a:lstStyle/>
          <a:p>
            <a:pPr fontAlgn="auto">
              <a:spcBef>
                <a:spcPts val="0"/>
              </a:spcBef>
              <a:spcAft>
                <a:spcPts val="0"/>
              </a:spcAft>
              <a:defRPr/>
            </a:pPr>
            <a:endParaRPr lang="fr-FR" sz="1600" kern="0" dirty="0">
              <a:solidFill>
                <a:sysClr val="windowText" lastClr="000000"/>
              </a:solidFill>
              <a:latin typeface="Times New Roman" charset="0"/>
              <a:ea typeface="ＭＳ Ｐゴシック" charset="0"/>
              <a:cs typeface="ＭＳ Ｐゴシック" charset="0"/>
            </a:endParaRPr>
          </a:p>
        </p:txBody>
      </p:sp>
      <p:pic>
        <p:nvPicPr>
          <p:cNvPr id="8199" name="Picture 7" descr="retour">
            <a:hlinkClick r:id="rId4"/>
          </p:cNvPr>
          <p:cNvPicPr>
            <a:picLocks noChangeAspect="1" noChangeArrowheads="1"/>
          </p:cNvPicPr>
          <p:nvPr/>
        </p:nvPicPr>
        <p:blipFill>
          <a:blip r:embed="rId5" cstate="print"/>
          <a:srcRect/>
          <a:stretch>
            <a:fillRect/>
          </a:stretch>
        </p:blipFill>
        <p:spPr bwMode="auto">
          <a:xfrm>
            <a:off x="244559" y="771738"/>
            <a:ext cx="2053474" cy="1299104"/>
          </a:xfrm>
          <a:prstGeom prst="rect">
            <a:avLst/>
          </a:prstGeom>
          <a:noFill/>
          <a:ln w="9525">
            <a:noFill/>
            <a:miter lim="800000"/>
            <a:headEnd/>
            <a:tailEnd/>
          </a:ln>
        </p:spPr>
      </p:pic>
      <p:sp>
        <p:nvSpPr>
          <p:cNvPr id="8200" name="Rectangle 11"/>
          <p:cNvSpPr>
            <a:spLocks noChangeArrowheads="1"/>
          </p:cNvSpPr>
          <p:nvPr/>
        </p:nvSpPr>
        <p:spPr bwMode="auto">
          <a:xfrm>
            <a:off x="6608057" y="4653137"/>
            <a:ext cx="5121393" cy="830263"/>
          </a:xfrm>
          <a:prstGeom prst="rect">
            <a:avLst/>
          </a:prstGeom>
          <a:solidFill>
            <a:srgbClr val="EAEAEA"/>
          </a:solidFill>
          <a:ln w="9525">
            <a:noFill/>
            <a:miter lim="800000"/>
            <a:headEnd/>
            <a:tailEnd/>
          </a:ln>
        </p:spPr>
        <p:txBody>
          <a:bodyPr>
            <a:spAutoFit/>
          </a:bodyPr>
          <a:lstStyle/>
          <a:p>
            <a:r>
              <a:rPr lang="fr-FR" sz="1600" dirty="0">
                <a:solidFill>
                  <a:schemeClr val="tx2"/>
                </a:solidFill>
                <a:latin typeface="Calibri" pitchFamily="34" charset="0"/>
              </a:rPr>
              <a:t>Plus une fonction cellulaire est importante et plus les gènes codant pour cette protéine sont bien conservés entre les espèces.</a:t>
            </a:r>
          </a:p>
        </p:txBody>
      </p:sp>
      <p:sp>
        <p:nvSpPr>
          <p:cNvPr id="8201" name="Rectangle 3"/>
          <p:cNvSpPr>
            <a:spLocks noChangeArrowheads="1"/>
          </p:cNvSpPr>
          <p:nvPr/>
        </p:nvSpPr>
        <p:spPr bwMode="auto">
          <a:xfrm>
            <a:off x="6600056" y="764704"/>
            <a:ext cx="4802215" cy="1080120"/>
          </a:xfrm>
          <a:prstGeom prst="rect">
            <a:avLst/>
          </a:prstGeom>
          <a:noFill/>
          <a:ln w="9525">
            <a:noFill/>
            <a:miter lim="800000"/>
            <a:headEnd/>
            <a:tailEnd/>
          </a:ln>
        </p:spPr>
        <p:txBody>
          <a:bodyPr/>
          <a:lstStyle/>
          <a:p>
            <a:pPr>
              <a:lnSpc>
                <a:spcPct val="90000"/>
              </a:lnSpc>
              <a:spcBef>
                <a:spcPct val="20000"/>
              </a:spcBef>
            </a:pPr>
            <a:r>
              <a:rPr lang="fr-FR" sz="1600" dirty="0">
                <a:solidFill>
                  <a:schemeClr val="tx2"/>
                </a:solidFill>
                <a:latin typeface="Calibri" pitchFamily="34" charset="0"/>
              </a:rPr>
              <a:t>La disponibilité des composants allergéniques a considérablement changé les habitudes de prescription, permettant d</a:t>
            </a:r>
            <a:r>
              <a:rPr lang="fr-FR" altLang="fr-FR" sz="1600" dirty="0">
                <a:solidFill>
                  <a:schemeClr val="tx2"/>
                </a:solidFill>
                <a:latin typeface="Calibri" pitchFamily="34" charset="0"/>
              </a:rPr>
              <a:t>’</a:t>
            </a:r>
            <a:r>
              <a:rPr lang="fr-FR" sz="1600" dirty="0">
                <a:solidFill>
                  <a:schemeClr val="tx2"/>
                </a:solidFill>
                <a:latin typeface="Calibri" pitchFamily="34" charset="0"/>
              </a:rPr>
              <a:t>interpréter un résultat </a:t>
            </a:r>
            <a:r>
              <a:rPr lang="fr-FR" sz="1600" dirty="0" err="1">
                <a:solidFill>
                  <a:schemeClr val="tx2"/>
                </a:solidFill>
                <a:latin typeface="Calibri" pitchFamily="34" charset="0"/>
              </a:rPr>
              <a:t>IgEs</a:t>
            </a:r>
            <a:r>
              <a:rPr lang="fr-FR" sz="1600" dirty="0">
                <a:solidFill>
                  <a:schemeClr val="tx2"/>
                </a:solidFill>
                <a:latin typeface="Calibri" pitchFamily="34" charset="0"/>
              </a:rPr>
              <a:t> en fonction de ces familles moléculaires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60711" y="765175"/>
            <a:ext cx="307057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623393" y="338539"/>
            <a:ext cx="10945214" cy="853272"/>
          </a:xfrm>
        </p:spPr>
        <p:txBody>
          <a:bodyPr rtlCol="0">
            <a:normAutofit fontScale="90000"/>
          </a:bodyPr>
          <a:lstStyle/>
          <a:p>
            <a:pPr eaLnBrk="1" fontAlgn="auto" hangingPunct="1">
              <a:spcAft>
                <a:spcPts val="0"/>
              </a:spcAft>
              <a:defRPr/>
            </a:pPr>
            <a:r>
              <a:rPr lang="fr-FR" dirty="0"/>
              <a:t>Composants moléculaires : intérêts </a:t>
            </a:r>
            <a:br>
              <a:rPr lang="fr-FR" dirty="0"/>
            </a:br>
            <a:endParaRPr lang="fr-FR" dirty="0"/>
          </a:p>
        </p:txBody>
      </p:sp>
      <p:sp>
        <p:nvSpPr>
          <p:cNvPr id="10244" name="Rectangle 7"/>
          <p:cNvSpPr>
            <a:spLocks noChangeArrowheads="1"/>
          </p:cNvSpPr>
          <p:nvPr/>
        </p:nvSpPr>
        <p:spPr bwMode="auto">
          <a:xfrm>
            <a:off x="346937" y="3384381"/>
            <a:ext cx="10496786" cy="1658960"/>
          </a:xfrm>
          <a:prstGeom prst="rect">
            <a:avLst/>
          </a:prstGeom>
          <a:noFill/>
          <a:ln w="9525">
            <a:noFill/>
            <a:miter lim="800000"/>
            <a:headEnd/>
            <a:tailEnd/>
          </a:ln>
        </p:spPr>
        <p:txBody>
          <a:bodyPr/>
          <a:lstStyle/>
          <a:p>
            <a:pPr marL="476250" indent="-476250" algn="just">
              <a:lnSpc>
                <a:spcPct val="90000"/>
              </a:lnSpc>
              <a:spcBef>
                <a:spcPct val="20000"/>
              </a:spcBef>
              <a:buClr>
                <a:schemeClr val="tx2"/>
              </a:buClr>
              <a:buFont typeface="Wingdings" pitchFamily="2" charset="2"/>
              <a:buChar char="§"/>
            </a:pPr>
            <a:r>
              <a:rPr lang="fr-FR" b="1" dirty="0">
                <a:solidFill>
                  <a:schemeClr val="tx2"/>
                </a:solidFill>
                <a:latin typeface="Calibri" pitchFamily="34" charset="0"/>
              </a:rPr>
              <a:t>Définir des familles d</a:t>
            </a:r>
            <a:r>
              <a:rPr lang="fr-FR" altLang="fr-FR" b="1" dirty="0">
                <a:solidFill>
                  <a:schemeClr val="tx2"/>
                </a:solidFill>
                <a:latin typeface="Calibri" pitchFamily="34" charset="0"/>
              </a:rPr>
              <a:t>’</a:t>
            </a:r>
            <a:r>
              <a:rPr lang="fr-FR" b="1" dirty="0">
                <a:solidFill>
                  <a:schemeClr val="tx2"/>
                </a:solidFill>
                <a:latin typeface="Calibri" pitchFamily="34" charset="0"/>
              </a:rPr>
              <a:t>allergènes </a:t>
            </a:r>
            <a:r>
              <a:rPr lang="fr-FR" sz="1600" dirty="0">
                <a:solidFill>
                  <a:schemeClr val="tx2"/>
                </a:solidFill>
                <a:latin typeface="Calibri" pitchFamily="34" charset="0"/>
              </a:rPr>
              <a:t>(identification de molécules allergéniques ayant de fortes homologies séquentielles et/ou structurales)</a:t>
            </a:r>
            <a:endParaRPr lang="fr-FR" dirty="0">
              <a:latin typeface="Calibri" pitchFamily="34" charset="0"/>
            </a:endParaRPr>
          </a:p>
          <a:p>
            <a:pPr marL="476250" indent="-476250" algn="just">
              <a:lnSpc>
                <a:spcPct val="90000"/>
              </a:lnSpc>
              <a:spcBef>
                <a:spcPct val="20000"/>
              </a:spcBef>
              <a:buClr>
                <a:schemeClr val="tx2"/>
              </a:buClr>
              <a:buFont typeface="Wingdings" pitchFamily="2" charset="2"/>
              <a:buChar char="§"/>
            </a:pPr>
            <a:r>
              <a:rPr lang="fr-FR" b="1" dirty="0">
                <a:solidFill>
                  <a:schemeClr val="tx2"/>
                </a:solidFill>
                <a:latin typeface="Calibri" pitchFamily="34" charset="0"/>
              </a:rPr>
              <a:t>Poser les bases moléculaires des réactivités croisées</a:t>
            </a:r>
            <a:r>
              <a:rPr lang="fr-FR" b="1" dirty="0">
                <a:latin typeface="Calibri" pitchFamily="34" charset="0"/>
              </a:rPr>
              <a:t>, </a:t>
            </a:r>
            <a:r>
              <a:rPr lang="fr-FR" sz="1600" dirty="0">
                <a:solidFill>
                  <a:schemeClr val="tx2"/>
                </a:solidFill>
                <a:latin typeface="Calibri" pitchFamily="34" charset="0"/>
              </a:rPr>
              <a:t>interprétation des </a:t>
            </a:r>
            <a:r>
              <a:rPr lang="fr-FR" sz="1600" dirty="0" err="1">
                <a:solidFill>
                  <a:schemeClr val="tx2"/>
                </a:solidFill>
                <a:latin typeface="Calibri" pitchFamily="34" charset="0"/>
              </a:rPr>
              <a:t>polysensibilisations</a:t>
            </a:r>
            <a:r>
              <a:rPr lang="fr-FR" sz="1600" dirty="0">
                <a:solidFill>
                  <a:schemeClr val="tx2"/>
                </a:solidFill>
                <a:latin typeface="Calibri" pitchFamily="34" charset="0"/>
              </a:rPr>
              <a:t>: allergie croisée ou </a:t>
            </a:r>
            <a:r>
              <a:rPr lang="fr-FR" sz="1600" dirty="0" err="1">
                <a:solidFill>
                  <a:schemeClr val="tx2"/>
                </a:solidFill>
                <a:latin typeface="Calibri" pitchFamily="34" charset="0"/>
              </a:rPr>
              <a:t>cosensibilisation</a:t>
            </a:r>
            <a:r>
              <a:rPr lang="fr-FR" sz="1600" dirty="0">
                <a:solidFill>
                  <a:schemeClr val="tx2"/>
                </a:solidFill>
                <a:latin typeface="Calibri" pitchFamily="34" charset="0"/>
              </a:rPr>
              <a:t> ? Important de différencier les allergènes moléculaires spécifiques d</a:t>
            </a:r>
            <a:r>
              <a:rPr lang="fr-FR" altLang="fr-FR" sz="1600" dirty="0">
                <a:solidFill>
                  <a:schemeClr val="tx2"/>
                </a:solidFill>
                <a:latin typeface="Calibri" pitchFamily="34" charset="0"/>
              </a:rPr>
              <a:t>’</a:t>
            </a:r>
            <a:r>
              <a:rPr lang="fr-FR" sz="1600" dirty="0">
                <a:solidFill>
                  <a:schemeClr val="tx2"/>
                </a:solidFill>
                <a:latin typeface="Calibri" pitchFamily="34" charset="0"/>
              </a:rPr>
              <a:t>une espèce donnée et les allergènes moléculaires présents dans des extraits provenant de sources différentes (</a:t>
            </a:r>
            <a:r>
              <a:rPr lang="fr-FR" sz="1600" dirty="0" err="1">
                <a:solidFill>
                  <a:schemeClr val="tx2"/>
                </a:solidFill>
                <a:latin typeface="Calibri" pitchFamily="34" charset="0"/>
              </a:rPr>
              <a:t>panallergènes</a:t>
            </a:r>
            <a:r>
              <a:rPr lang="fr-FR" sz="1600" dirty="0">
                <a:solidFill>
                  <a:schemeClr val="tx2"/>
                </a:solidFill>
                <a:latin typeface="Calibri" pitchFamily="34" charset="0"/>
              </a:rPr>
              <a:t>, </a:t>
            </a:r>
            <a:r>
              <a:rPr lang="fr-FR" sz="1600" dirty="0" err="1">
                <a:solidFill>
                  <a:schemeClr val="tx2"/>
                </a:solidFill>
                <a:latin typeface="Calibri" pitchFamily="34" charset="0"/>
              </a:rPr>
              <a:t>profiline</a:t>
            </a:r>
            <a:r>
              <a:rPr lang="fr-FR" sz="1600" dirty="0">
                <a:solidFill>
                  <a:schemeClr val="tx2"/>
                </a:solidFill>
                <a:latin typeface="Calibri" pitchFamily="34" charset="0"/>
              </a:rPr>
              <a:t>, protéines liant le calcium, </a:t>
            </a:r>
            <a:r>
              <a:rPr lang="fr-FR" sz="1600" dirty="0" err="1">
                <a:solidFill>
                  <a:schemeClr val="tx2"/>
                </a:solidFill>
                <a:latin typeface="Calibri" pitchFamily="34" charset="0"/>
              </a:rPr>
              <a:t>Bet</a:t>
            </a:r>
            <a:r>
              <a:rPr lang="fr-FR" sz="1600" dirty="0">
                <a:solidFill>
                  <a:schemeClr val="tx2"/>
                </a:solidFill>
                <a:latin typeface="Calibri" pitchFamily="34" charset="0"/>
              </a:rPr>
              <a:t> v 1 </a:t>
            </a:r>
            <a:r>
              <a:rPr lang="fr-FR" sz="1600" dirty="0" err="1">
                <a:solidFill>
                  <a:schemeClr val="tx2"/>
                </a:solidFill>
                <a:latin typeface="Calibri" pitchFamily="34" charset="0"/>
              </a:rPr>
              <a:t>like</a:t>
            </a:r>
            <a:r>
              <a:rPr lang="fr-FR" sz="1600" dirty="0">
                <a:solidFill>
                  <a:schemeClr val="tx2"/>
                </a:solidFill>
                <a:latin typeface="Calibri" pitchFamily="34" charset="0"/>
              </a:rPr>
              <a:t> ….)</a:t>
            </a:r>
            <a:endParaRPr lang="fr-FR" dirty="0">
              <a:solidFill>
                <a:schemeClr val="tx2"/>
              </a:solidFill>
              <a:latin typeface="Calibri" pitchFamily="34" charset="0"/>
            </a:endParaRPr>
          </a:p>
        </p:txBody>
      </p:sp>
      <p:grpSp>
        <p:nvGrpSpPr>
          <p:cNvPr id="5" name="Groupe 4">
            <a:extLst>
              <a:ext uri="{FF2B5EF4-FFF2-40B4-BE49-F238E27FC236}">
                <a16:creationId xmlns:a16="http://schemas.microsoft.com/office/drawing/2014/main" id="{DEC844C5-DABC-7C7D-F44D-8300BAC8BFF2}"/>
              </a:ext>
            </a:extLst>
          </p:cNvPr>
          <p:cNvGrpSpPr/>
          <p:nvPr/>
        </p:nvGrpSpPr>
        <p:grpSpPr>
          <a:xfrm>
            <a:off x="1281763" y="901627"/>
            <a:ext cx="9048042" cy="2378078"/>
            <a:chOff x="1401706" y="908050"/>
            <a:chExt cx="9048042" cy="2378078"/>
          </a:xfrm>
        </p:grpSpPr>
        <p:grpSp>
          <p:nvGrpSpPr>
            <p:cNvPr id="3" name="Group 22"/>
            <p:cNvGrpSpPr>
              <a:grpSpLocks/>
            </p:cNvGrpSpPr>
            <p:nvPr/>
          </p:nvGrpSpPr>
          <p:grpSpPr bwMode="auto">
            <a:xfrm>
              <a:off x="1488252" y="908050"/>
              <a:ext cx="8961496" cy="1177925"/>
              <a:chOff x="658" y="3203"/>
              <a:chExt cx="4808" cy="833"/>
            </a:xfrm>
          </p:grpSpPr>
          <p:pic>
            <p:nvPicPr>
              <p:cNvPr id="10248" name="Picture 5" descr="76146191"/>
              <p:cNvPicPr>
                <a:picLocks noChangeAspect="1" noChangeArrowheads="1"/>
              </p:cNvPicPr>
              <p:nvPr/>
            </p:nvPicPr>
            <p:blipFill>
              <a:blip r:embed="rId2" cstate="print"/>
              <a:srcRect/>
              <a:stretch>
                <a:fillRect/>
              </a:stretch>
            </p:blipFill>
            <p:spPr bwMode="auto">
              <a:xfrm>
                <a:off x="658" y="3203"/>
                <a:ext cx="1225" cy="814"/>
              </a:xfrm>
              <a:prstGeom prst="rect">
                <a:avLst/>
              </a:prstGeom>
              <a:noFill/>
              <a:ln w="9525">
                <a:noFill/>
                <a:miter lim="800000"/>
                <a:headEnd/>
                <a:tailEnd/>
              </a:ln>
            </p:spPr>
          </p:pic>
          <p:pic>
            <p:nvPicPr>
              <p:cNvPr id="10249" name="Picture 6" descr="06307CS-U"/>
              <p:cNvPicPr>
                <a:picLocks noChangeAspect="1" noChangeArrowheads="1"/>
              </p:cNvPicPr>
              <p:nvPr/>
            </p:nvPicPr>
            <p:blipFill>
              <a:blip r:embed="rId3" cstate="print"/>
              <a:srcRect/>
              <a:stretch>
                <a:fillRect/>
              </a:stretch>
            </p:blipFill>
            <p:spPr bwMode="auto">
              <a:xfrm>
                <a:off x="2021" y="3203"/>
                <a:ext cx="542" cy="816"/>
              </a:xfrm>
              <a:prstGeom prst="rect">
                <a:avLst/>
              </a:prstGeom>
              <a:noFill/>
              <a:ln w="9525">
                <a:noFill/>
                <a:miter lim="800000"/>
                <a:headEnd/>
                <a:tailEnd/>
              </a:ln>
            </p:spPr>
          </p:pic>
          <p:pic>
            <p:nvPicPr>
              <p:cNvPr id="10250" name="Picture 7" descr="4210"/>
              <p:cNvPicPr>
                <a:picLocks noChangeAspect="1" noChangeArrowheads="1"/>
              </p:cNvPicPr>
              <p:nvPr/>
            </p:nvPicPr>
            <p:blipFill>
              <a:blip r:embed="rId4" cstate="print"/>
              <a:srcRect/>
              <a:stretch>
                <a:fillRect/>
              </a:stretch>
            </p:blipFill>
            <p:spPr bwMode="auto">
              <a:xfrm>
                <a:off x="2699" y="3203"/>
                <a:ext cx="1225" cy="807"/>
              </a:xfrm>
              <a:prstGeom prst="rect">
                <a:avLst/>
              </a:prstGeom>
              <a:noFill/>
              <a:ln w="9525">
                <a:noFill/>
                <a:miter lim="800000"/>
                <a:headEnd/>
                <a:tailEnd/>
              </a:ln>
            </p:spPr>
          </p:pic>
          <p:pic>
            <p:nvPicPr>
              <p:cNvPr id="10251" name="Picture 19" descr="BET V 1"/>
              <p:cNvPicPr>
                <a:picLocks noChangeAspect="1" noChangeArrowheads="1"/>
              </p:cNvPicPr>
              <p:nvPr/>
            </p:nvPicPr>
            <p:blipFill>
              <a:blip r:embed="rId5" cstate="print"/>
              <a:srcRect/>
              <a:stretch>
                <a:fillRect/>
              </a:stretch>
            </p:blipFill>
            <p:spPr bwMode="auto">
              <a:xfrm rot="5400000">
                <a:off x="4232" y="3121"/>
                <a:ext cx="833" cy="998"/>
              </a:xfrm>
              <a:prstGeom prst="rect">
                <a:avLst/>
              </a:prstGeom>
              <a:solidFill>
                <a:schemeClr val="tx1"/>
              </a:solidFill>
              <a:ln w="9525">
                <a:solidFill>
                  <a:schemeClr val="accent2"/>
                </a:solidFill>
                <a:miter lim="800000"/>
                <a:headEnd/>
                <a:tailEnd/>
              </a:ln>
            </p:spPr>
          </p:pic>
          <p:sp>
            <p:nvSpPr>
              <p:cNvPr id="10252" name="Text Box 20"/>
              <p:cNvSpPr txBox="1">
                <a:spLocks noChangeArrowheads="1"/>
              </p:cNvSpPr>
              <p:nvPr/>
            </p:nvSpPr>
            <p:spPr bwMode="auto">
              <a:xfrm>
                <a:off x="4513" y="3203"/>
                <a:ext cx="953" cy="163"/>
              </a:xfrm>
              <a:prstGeom prst="rect">
                <a:avLst/>
              </a:prstGeom>
              <a:noFill/>
              <a:ln w="12700">
                <a:noFill/>
                <a:miter lim="800000"/>
                <a:headEnd/>
                <a:tailEnd/>
              </a:ln>
            </p:spPr>
            <p:txBody>
              <a:bodyPr>
                <a:spAutoFit/>
              </a:bodyPr>
              <a:lstStyle/>
              <a:p>
                <a:r>
                  <a:rPr lang="fr-FR" sz="900"/>
                  <a:t>Bet v 1, Gajhede 1995</a:t>
                </a:r>
              </a:p>
            </p:txBody>
          </p:sp>
        </p:grpSp>
        <p:grpSp>
          <p:nvGrpSpPr>
            <p:cNvPr id="4" name="Groupe 3">
              <a:extLst>
                <a:ext uri="{FF2B5EF4-FFF2-40B4-BE49-F238E27FC236}">
                  <a16:creationId xmlns:a16="http://schemas.microsoft.com/office/drawing/2014/main" id="{C2B41C02-D2B5-E415-7C99-884307F92497}"/>
                </a:ext>
              </a:extLst>
            </p:cNvPr>
            <p:cNvGrpSpPr/>
            <p:nvPr/>
          </p:nvGrpSpPr>
          <p:grpSpPr>
            <a:xfrm>
              <a:off x="1401706" y="2276478"/>
              <a:ext cx="8536279" cy="1009650"/>
              <a:chOff x="1401706" y="2276478"/>
              <a:chExt cx="8536279" cy="1009650"/>
            </a:xfrm>
          </p:grpSpPr>
          <p:sp>
            <p:nvSpPr>
              <p:cNvPr id="10246" name="Rectangle 23"/>
              <p:cNvSpPr>
                <a:spLocks noChangeArrowheads="1"/>
              </p:cNvSpPr>
              <p:nvPr/>
            </p:nvSpPr>
            <p:spPr bwMode="auto">
              <a:xfrm>
                <a:off x="1401706" y="2420941"/>
                <a:ext cx="8363185" cy="865187"/>
              </a:xfrm>
              <a:prstGeom prst="rect">
                <a:avLst/>
              </a:prstGeom>
              <a:noFill/>
              <a:ln w="9525">
                <a:noFill/>
                <a:miter lim="800000"/>
                <a:headEnd/>
                <a:tailEnd/>
              </a:ln>
            </p:spPr>
            <p:txBody>
              <a:bodyPr anchor="ctr"/>
              <a:lstStyle/>
              <a:p>
                <a:r>
                  <a:rPr lang="fr-FR" b="1" dirty="0">
                    <a:solidFill>
                      <a:schemeClr val="tx2"/>
                    </a:solidFill>
                    <a:latin typeface="Calibri" pitchFamily="34" charset="0"/>
                  </a:rPr>
                  <a:t>D</a:t>
                </a:r>
                <a:r>
                  <a:rPr lang="fr-FR" altLang="fr-FR" b="1" dirty="0">
                    <a:solidFill>
                      <a:schemeClr val="tx2"/>
                    </a:solidFill>
                    <a:latin typeface="Calibri" pitchFamily="34" charset="0"/>
                  </a:rPr>
                  <a:t>’</a:t>
                </a:r>
                <a:r>
                  <a:rPr lang="fr-FR" b="1" dirty="0">
                    <a:solidFill>
                      <a:schemeClr val="tx2"/>
                    </a:solidFill>
                    <a:latin typeface="Calibri" pitchFamily="34" charset="0"/>
                  </a:rPr>
                  <a:t>une vision macromoléculaire à une vision moléculaire des allergènes </a:t>
                </a:r>
              </a:p>
            </p:txBody>
          </p:sp>
          <p:sp>
            <p:nvSpPr>
              <p:cNvPr id="15" name="AutoShape 21"/>
              <p:cNvSpPr>
                <a:spLocks noChangeArrowheads="1"/>
              </p:cNvSpPr>
              <p:nvPr/>
            </p:nvSpPr>
            <p:spPr bwMode="auto">
              <a:xfrm>
                <a:off x="1488252" y="2276478"/>
                <a:ext cx="8449733" cy="333375"/>
              </a:xfrm>
              <a:prstGeom prst="rightArrow">
                <a:avLst>
                  <a:gd name="adj1" fmla="val 50000"/>
                  <a:gd name="adj2" fmla="val 534643"/>
                </a:avLst>
              </a:prstGeom>
              <a:gradFill rotWithShape="1">
                <a:gsLst>
                  <a:gs pos="0">
                    <a:srgbClr val="B2B2B2"/>
                  </a:gs>
                  <a:gs pos="100000">
                    <a:srgbClr val="00CC99"/>
                  </a:gs>
                </a:gsLst>
                <a:lin ang="0" scaled="1"/>
              </a:gradFill>
              <a:ln w="9525">
                <a:solidFill>
                  <a:srgbClr val="000000"/>
                </a:solidFill>
                <a:miter lim="800000"/>
                <a:headEnd/>
                <a:tailEnd/>
              </a:ln>
            </p:spPr>
            <p:txBody>
              <a:bodyPr wrap="none" anchor="ctr"/>
              <a:lstStyle/>
              <a:p>
                <a:pPr fontAlgn="auto">
                  <a:spcBef>
                    <a:spcPts val="0"/>
                  </a:spcBef>
                  <a:spcAft>
                    <a:spcPts val="0"/>
                  </a:spcAft>
                  <a:defRPr/>
                </a:pPr>
                <a:endParaRPr lang="fr-FR" sz="2000" u="sng" kern="0">
                  <a:solidFill>
                    <a:sysClr val="windowText" lastClr="000000"/>
                  </a:solidFill>
                </a:endParaRPr>
              </a:p>
            </p:txBody>
          </p:sp>
        </p:grpSp>
      </p:grpSp>
      <p:sp>
        <p:nvSpPr>
          <p:cNvPr id="6" name="Rectangle 7">
            <a:extLst>
              <a:ext uri="{FF2B5EF4-FFF2-40B4-BE49-F238E27FC236}">
                <a16:creationId xmlns:a16="http://schemas.microsoft.com/office/drawing/2014/main" id="{2E39426B-A9FE-DF98-A7DC-977FEEDC6686}"/>
              </a:ext>
            </a:extLst>
          </p:cNvPr>
          <p:cNvSpPr>
            <a:spLocks noChangeArrowheads="1"/>
          </p:cNvSpPr>
          <p:nvPr/>
        </p:nvSpPr>
        <p:spPr bwMode="auto">
          <a:xfrm>
            <a:off x="346937" y="4920793"/>
            <a:ext cx="10496786" cy="1029965"/>
          </a:xfrm>
          <a:prstGeom prst="rect">
            <a:avLst/>
          </a:prstGeom>
          <a:noFill/>
          <a:ln w="9525">
            <a:noFill/>
            <a:miter lim="800000"/>
            <a:headEnd/>
            <a:tailEnd/>
          </a:ln>
        </p:spPr>
        <p:txBody>
          <a:bodyPr/>
          <a:lstStyle/>
          <a:p>
            <a:pPr marL="476250" indent="-476250" algn="just">
              <a:lnSpc>
                <a:spcPct val="90000"/>
              </a:lnSpc>
              <a:spcBef>
                <a:spcPct val="20000"/>
              </a:spcBef>
              <a:buClr>
                <a:schemeClr val="tx2"/>
              </a:buClr>
              <a:buFont typeface="Wingdings" pitchFamily="2" charset="2"/>
              <a:buChar char="§"/>
            </a:pPr>
            <a:r>
              <a:rPr lang="fr-FR" b="1" dirty="0">
                <a:solidFill>
                  <a:schemeClr val="tx2"/>
                </a:solidFill>
                <a:latin typeface="Calibri" pitchFamily="34" charset="0"/>
              </a:rPr>
              <a:t>Corrélation avec des tableaux cliniques particuliers </a:t>
            </a:r>
            <a:r>
              <a:rPr lang="fr-FR" sz="1600" dirty="0">
                <a:solidFill>
                  <a:schemeClr val="tx2"/>
                </a:solidFill>
                <a:latin typeface="Calibri" pitchFamily="34" charset="0"/>
              </a:rPr>
              <a:t>(relations entre mode de présentation clinique et profil de sensibilisation aux allergènes recombinants par ex pour le latex,  les LTP,  pour l</a:t>
            </a:r>
            <a:r>
              <a:rPr lang="fr-FR" altLang="fr-FR" sz="1600" dirty="0">
                <a:solidFill>
                  <a:schemeClr val="tx2"/>
                </a:solidFill>
                <a:latin typeface="Calibri" pitchFamily="34" charset="0"/>
              </a:rPr>
              <a:t>’</a:t>
            </a:r>
            <a:r>
              <a:rPr lang="fr-FR" altLang="ja-JP" sz="1600" dirty="0">
                <a:solidFill>
                  <a:schemeClr val="tx2"/>
                </a:solidFill>
                <a:latin typeface="Calibri" pitchFamily="34" charset="0"/>
              </a:rPr>
              <a:t>oméga-5 gliadine…)</a:t>
            </a:r>
          </a:p>
          <a:p>
            <a:pPr marL="476250" indent="-476250" algn="just">
              <a:lnSpc>
                <a:spcPct val="90000"/>
              </a:lnSpc>
              <a:spcBef>
                <a:spcPct val="20000"/>
              </a:spcBef>
              <a:buClr>
                <a:schemeClr val="tx2"/>
              </a:buClr>
              <a:buFont typeface="Wingdings" pitchFamily="2" charset="2"/>
              <a:buChar char="§"/>
            </a:pPr>
            <a:r>
              <a:rPr lang="fr-FR" b="1" dirty="0">
                <a:solidFill>
                  <a:schemeClr val="tx2"/>
                </a:solidFill>
                <a:latin typeface="Calibri" pitchFamily="34" charset="0"/>
              </a:rPr>
              <a:t>Définition de profils de sensibilisation</a:t>
            </a:r>
          </a:p>
          <a:p>
            <a:pPr marL="476250" indent="-476250" algn="just">
              <a:lnSpc>
                <a:spcPct val="90000"/>
              </a:lnSpc>
              <a:spcBef>
                <a:spcPct val="20000"/>
              </a:spcBef>
              <a:buClr>
                <a:schemeClr val="tx2"/>
              </a:buClr>
              <a:buFont typeface="Wingdings" pitchFamily="2" charset="2"/>
              <a:buChar char="§"/>
            </a:pPr>
            <a:endParaRPr lang="fr-FR" altLang="ja-JP" dirty="0">
              <a:solidFill>
                <a:schemeClr val="tx2"/>
              </a:solidFill>
              <a:latin typeface="Calibri" pitchFamily="34" charset="0"/>
            </a:endParaRPr>
          </a:p>
          <a:p>
            <a:pPr marL="990600" lvl="1" indent="-533400" algn="just">
              <a:lnSpc>
                <a:spcPct val="90000"/>
              </a:lnSpc>
              <a:spcBef>
                <a:spcPct val="20000"/>
              </a:spcBef>
              <a:buClr>
                <a:schemeClr val="tx2"/>
              </a:buClr>
              <a:buFont typeface="Wingdings" pitchFamily="2" charset="2"/>
              <a:buChar char="§"/>
            </a:pPr>
            <a:endParaRPr lang="fr-FR" dirty="0">
              <a:latin typeface="Calibri"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11E42F-C915-4F39-9162-A1AFC63CA391}" type="slidenum">
              <a:rPr lang="fr-FR" smtClean="0"/>
              <a:pPr/>
              <a:t>9</a:t>
            </a:fld>
            <a:endParaRPr lang="fr-FR" dirty="0"/>
          </a:p>
        </p:txBody>
      </p:sp>
      <p:sp>
        <p:nvSpPr>
          <p:cNvPr id="2" name="Titre 1"/>
          <p:cNvSpPr>
            <a:spLocks noGrp="1"/>
          </p:cNvSpPr>
          <p:nvPr>
            <p:ph type="title"/>
          </p:nvPr>
        </p:nvSpPr>
        <p:spPr/>
        <p:txBody>
          <a:bodyPr/>
          <a:lstStyle/>
          <a:p>
            <a:r>
              <a:rPr lang="fr-FR" dirty="0"/>
              <a:t>ALEX® - Explorateur d'allergies</a:t>
            </a:r>
          </a:p>
        </p:txBody>
      </p:sp>
      <p:sp>
        <p:nvSpPr>
          <p:cNvPr id="3" name="Espace réservé du contenu 2"/>
          <p:cNvSpPr>
            <a:spLocks noGrp="1"/>
          </p:cNvSpPr>
          <p:nvPr>
            <p:ph idx="1"/>
          </p:nvPr>
        </p:nvSpPr>
        <p:spPr>
          <a:xfrm>
            <a:off x="407370" y="1412776"/>
            <a:ext cx="7617693" cy="4752528"/>
          </a:xfrm>
        </p:spPr>
        <p:txBody>
          <a:bodyPr/>
          <a:lstStyle/>
          <a:p>
            <a:pPr marL="0" indent="0">
              <a:buNone/>
            </a:pPr>
            <a:r>
              <a:rPr lang="fr-FR" dirty="0"/>
              <a:t> </a:t>
            </a:r>
          </a:p>
          <a:p>
            <a:pPr marL="0" indent="0">
              <a:lnSpc>
                <a:spcPct val="100000"/>
              </a:lnSpc>
              <a:buNone/>
            </a:pPr>
            <a:r>
              <a:rPr lang="fr-FR" i="1" dirty="0">
                <a:solidFill>
                  <a:schemeClr val="accent2"/>
                </a:solidFill>
              </a:rPr>
              <a:t>ALEX </a:t>
            </a:r>
            <a:r>
              <a:rPr lang="fr-FR" sz="2000" i="1" dirty="0">
                <a:solidFill>
                  <a:schemeClr val="tx2"/>
                </a:solidFill>
              </a:rPr>
              <a:t>est un test de nouvelle génération pour diagnostiquer les allergies de type I (IgE dépendante), basé sur une technologie exclusive à nano-billes donnant un large panorama de l’état de sensibilisation allergénique de chaque patient, avec un panel de plus de 300 extraits d'allergènes natifs et moléculaires complétés par les IgE totales.</a:t>
            </a:r>
          </a:p>
          <a:p>
            <a:endParaRPr lang="fr-FR" dirty="0"/>
          </a:p>
        </p:txBody>
      </p:sp>
      <p:pic>
        <p:nvPicPr>
          <p:cNvPr id="6" name="Picture 1">
            <a:extLst>
              <a:ext uri="{FF2B5EF4-FFF2-40B4-BE49-F238E27FC236}">
                <a16:creationId xmlns:a16="http://schemas.microsoft.com/office/drawing/2014/main" id="{C590D1EB-97E3-49C6-B6DA-EE417A6EA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26" y="1124744"/>
            <a:ext cx="3400925" cy="4866543"/>
          </a:xfrm>
          <a:prstGeom prst="rect">
            <a:avLst/>
          </a:prstGeom>
        </p:spPr>
      </p:pic>
      <p:pic>
        <p:nvPicPr>
          <p:cNvPr id="7" name="Grafik 14">
            <a:extLst>
              <a:ext uri="{FF2B5EF4-FFF2-40B4-BE49-F238E27FC236}">
                <a16:creationId xmlns:a16="http://schemas.microsoft.com/office/drawing/2014/main" id="{1C0D65F8-3A96-456D-8467-ADA88B8966F4}"/>
              </a:ext>
            </a:extLst>
          </p:cNvPr>
          <p:cNvPicPr>
            <a:picLocks noChangeAspect="1"/>
          </p:cNvPicPr>
          <p:nvPr/>
        </p:nvPicPr>
        <p:blipFill>
          <a:blip r:embed="rId3"/>
          <a:stretch>
            <a:fillRect/>
          </a:stretch>
        </p:blipFill>
        <p:spPr>
          <a:xfrm>
            <a:off x="3087416" y="3789040"/>
            <a:ext cx="2696364" cy="1484378"/>
          </a:xfrm>
          <a:prstGeom prst="rect">
            <a:avLst/>
          </a:prstGeom>
        </p:spPr>
      </p:pic>
    </p:spTree>
    <p:extLst>
      <p:ext uri="{BB962C8B-B14F-4D97-AF65-F5344CB8AC3E}">
        <p14:creationId xmlns:p14="http://schemas.microsoft.com/office/powerpoint/2010/main" val="4226122766"/>
      </p:ext>
    </p:extLst>
  </p:cSld>
  <p:clrMapOvr>
    <a:masterClrMapping/>
  </p:clrMapOvr>
  <p:transition spd="slow">
    <p:wipe/>
  </p:transition>
</p:sld>
</file>

<file path=ppt/theme/theme1.xml><?xml version="1.0" encoding="utf-8"?>
<a:theme xmlns:a="http://schemas.openxmlformats.org/drawingml/2006/main" name="Slides Eurofins Biomnis Classiques">
  <a:themeElements>
    <a:clrScheme name="couleur Eurofins">
      <a:dk1>
        <a:srgbClr val="757575"/>
      </a:dk1>
      <a:lt1>
        <a:sysClr val="window" lastClr="FFFFFF"/>
      </a:lt1>
      <a:dk2>
        <a:srgbClr val="003883"/>
      </a:dk2>
      <a:lt2>
        <a:srgbClr val="EEEEEE"/>
      </a:lt2>
      <a:accent1>
        <a:srgbClr val="00A8E7"/>
      </a:accent1>
      <a:accent2>
        <a:srgbClr val="EE7D11"/>
      </a:accent2>
      <a:accent3>
        <a:srgbClr val="003883"/>
      </a:accent3>
      <a:accent4>
        <a:srgbClr val="7F8CB7"/>
      </a:accent4>
      <a:accent5>
        <a:srgbClr val="FAD5BC"/>
      </a:accent5>
      <a:accent6>
        <a:srgbClr val="9CB4C0"/>
      </a:accent6>
      <a:hlink>
        <a:srgbClr val="7F8CB7"/>
      </a:hlink>
      <a:folHlink>
        <a:srgbClr val="D64E24"/>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de TITRE">
  <a:themeElements>
    <a:clrScheme name="Personnalisé 4">
      <a:dk1>
        <a:srgbClr val="5C6D6F"/>
      </a:dk1>
      <a:lt1>
        <a:srgbClr val="FFFFFF"/>
      </a:lt1>
      <a:dk2>
        <a:srgbClr val="003883"/>
      </a:dk2>
      <a:lt2>
        <a:srgbClr val="EEEEEE"/>
      </a:lt2>
      <a:accent1>
        <a:srgbClr val="7F8CB7"/>
      </a:accent1>
      <a:accent2>
        <a:srgbClr val="F7B98F"/>
      </a:accent2>
      <a:accent3>
        <a:srgbClr val="CCD1E2"/>
      </a:accent3>
      <a:accent4>
        <a:srgbClr val="FBE3D2"/>
      </a:accent4>
      <a:accent5>
        <a:srgbClr val="EE7D11"/>
      </a:accent5>
      <a:accent6>
        <a:srgbClr val="003883"/>
      </a:accent6>
      <a:hlink>
        <a:srgbClr val="7F8CB7"/>
      </a:hlink>
      <a:folHlink>
        <a:srgbClr val="D64E24"/>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8599514-3c75-4499-b9dc-30e4fcdce3f2">
      <UserInfo>
        <DisplayName>LOOS Thais</DisplayName>
        <AccountId>111</AccountId>
        <AccountType/>
      </UserInfo>
    </SharedWithUsers>
    <TaxCatchAll xmlns="e8599514-3c75-4499-b9dc-30e4fcdce3f2" xsi:nil="true"/>
    <lcf76f155ced4ddcb4097134ff3c332f xmlns="8771c7f6-a0d0-498d-9ca5-ccedbbebe5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CE742D5884E74FBC1FD90144D8086C" ma:contentTypeVersion="11" ma:contentTypeDescription="Crée un document." ma:contentTypeScope="" ma:versionID="d0f040a7188e7109464a18c0ba872122">
  <xsd:schema xmlns:xsd="http://www.w3.org/2001/XMLSchema" xmlns:xs="http://www.w3.org/2001/XMLSchema" xmlns:p="http://schemas.microsoft.com/office/2006/metadata/properties" xmlns:ns2="e8599514-3c75-4499-b9dc-30e4fcdce3f2" xmlns:ns3="8771c7f6-a0d0-498d-9ca5-ccedbbebe5c3" targetNamespace="http://schemas.microsoft.com/office/2006/metadata/properties" ma:root="true" ma:fieldsID="6b90ad043cc640d949c91ee9059f28e4" ns2:_="" ns3:_="">
    <xsd:import namespace="e8599514-3c75-4499-b9dc-30e4fcdce3f2"/>
    <xsd:import namespace="8771c7f6-a0d0-498d-9ca5-ccedbbebe5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99514-3c75-4499-b9dc-30e4fcdce3f2"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8db557f4-8022-4650-9055-c1a1a520c6df}" ma:internalName="TaxCatchAll" ma:showField="CatchAllData" ma:web="e8599514-3c75-4499-b9dc-30e4fcdce3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71c7f6-a0d0-498d-9ca5-ccedbbebe5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1ece917-f2d3-475c-b09c-3a4c5e7340c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88EC85-C6A0-4A18-9856-0E9A576CAD22}">
  <ds:schemaRef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8771c7f6-a0d0-498d-9ca5-ccedbbebe5c3"/>
    <ds:schemaRef ds:uri="e8599514-3c75-4499-b9dc-30e4fcdce3f2"/>
  </ds:schemaRefs>
</ds:datastoreItem>
</file>

<file path=customXml/itemProps2.xml><?xml version="1.0" encoding="utf-8"?>
<ds:datastoreItem xmlns:ds="http://schemas.openxmlformats.org/officeDocument/2006/customXml" ds:itemID="{0F22663E-48C1-4A5F-BCE2-3BB6A999732C}">
  <ds:schemaRefs>
    <ds:schemaRef ds:uri="http://schemas.microsoft.com/sharepoint/v3/contenttype/forms"/>
  </ds:schemaRefs>
</ds:datastoreItem>
</file>

<file path=customXml/itemProps3.xml><?xml version="1.0" encoding="utf-8"?>
<ds:datastoreItem xmlns:ds="http://schemas.openxmlformats.org/officeDocument/2006/customXml" ds:itemID="{D99D24B4-1A05-474A-B705-EC56E3F7B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99514-3c75-4499-b9dc-30e4fcdce3f2"/>
    <ds:schemaRef ds:uri="8771c7f6-a0d0-498d-9ca5-ccedbbeb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7284</TotalTime>
  <Words>1548</Words>
  <Application>Microsoft Office PowerPoint</Application>
  <PresentationFormat>Grand écran</PresentationFormat>
  <Paragraphs>247</Paragraphs>
  <Slides>25</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25</vt:i4>
      </vt:variant>
    </vt:vector>
  </HeadingPairs>
  <TitlesOfParts>
    <vt:vector size="33" baseType="lpstr">
      <vt:lpstr>Arial</vt:lpstr>
      <vt:lpstr>Calibri</vt:lpstr>
      <vt:lpstr>Times New Roman</vt:lpstr>
      <vt:lpstr>TradeGothicLTStd-Bd2</vt:lpstr>
      <vt:lpstr>Wingdings</vt:lpstr>
      <vt:lpstr>Wingdings 3</vt:lpstr>
      <vt:lpstr>Slides Eurofins Biomnis Classiques</vt:lpstr>
      <vt:lpstr>Slides de TITRE</vt:lpstr>
      <vt:lpstr>Allergie et intolérance, quelles différences ?   </vt:lpstr>
      <vt:lpstr>Introduction </vt:lpstr>
      <vt:lpstr>Présentation PowerPoint</vt:lpstr>
      <vt:lpstr>Les allergies</vt:lpstr>
      <vt:lpstr>Les allergies (suite)</vt:lpstr>
      <vt:lpstr>De quels tests disposons-nous ?</vt:lpstr>
      <vt:lpstr>Focus sur les composants moléculaires </vt:lpstr>
      <vt:lpstr>Composants moléculaires : intérêts  </vt:lpstr>
      <vt:lpstr>ALEX® - Explorateur d'allergies</vt:lpstr>
      <vt:lpstr>La Technologie ALEX </vt:lpstr>
      <vt:lpstr>ALEX® - Explorateur d’allergies</vt:lpstr>
      <vt:lpstr>ALEX® - Explorateur d’allergies</vt:lpstr>
      <vt:lpstr>ALEX® Explorateur d’allergies</vt:lpstr>
      <vt:lpstr>ALEX® Explorateur d’allergies</vt:lpstr>
      <vt:lpstr>Présentation PowerPoint</vt:lpstr>
      <vt:lpstr>Les intolérances alimentaires</vt:lpstr>
      <vt:lpstr>Les intolérances alimentaires (suite)</vt:lpstr>
      <vt:lpstr>Indications </vt:lpstr>
      <vt:lpstr>De quels tests disposons-nous ?</vt:lpstr>
      <vt:lpstr>Nutritol </vt:lpstr>
      <vt:lpstr>Nutritol</vt:lpstr>
      <vt:lpstr>FOX® - Intolérances alimentaires</vt:lpstr>
      <vt:lpstr>FOX® - Intolérances alimentaires</vt:lpstr>
      <vt:lpstr> En conclusion, Allergie ou intolérance alimentaire, quelle différence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PaulineBrailly-Vignal@eurofins-biomnis.com</dc:creator>
  <cp:lastModifiedBy>Palais Des Congrès</cp:lastModifiedBy>
  <cp:revision>7</cp:revision>
  <dcterms:created xsi:type="dcterms:W3CDTF">2015-11-17T09:15:38Z</dcterms:created>
  <dcterms:modified xsi:type="dcterms:W3CDTF">2025-05-31T11:10:15Z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0x010100FECE742D5884E74FBC1FD90144D8086C</vt:lpwstr>
  </property>
</Properties>
</file>